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Lst>
  <p:notesMasterIdLst>
    <p:notesMasterId r:id="rId15"/>
  </p:notesMasterIdLst>
  <p:handoutMasterIdLst>
    <p:handoutMasterId r:id="rId16"/>
  </p:handoutMasterIdLst>
  <p:sldIdLst>
    <p:sldId id="257" r:id="rId3"/>
    <p:sldId id="268" r:id="rId4"/>
    <p:sldId id="276" r:id="rId5"/>
    <p:sldId id="284" r:id="rId6"/>
    <p:sldId id="273" r:id="rId7"/>
    <p:sldId id="274" r:id="rId8"/>
    <p:sldId id="278" r:id="rId9"/>
    <p:sldId id="277" r:id="rId10"/>
    <p:sldId id="279" r:id="rId11"/>
    <p:sldId id="282" r:id="rId12"/>
    <p:sldId id="275" r:id="rId13"/>
    <p:sldId id="280"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E504F"/>
    <a:srgbClr val="094F93"/>
    <a:srgbClr val="555959"/>
    <a:srgbClr val="FFFFFF"/>
    <a:srgbClr val="0C3B80"/>
    <a:srgbClr val="0C2A6D"/>
    <a:srgbClr val="333737"/>
    <a:srgbClr val="434747"/>
    <a:srgbClr val="4237FF"/>
    <a:srgbClr val="0064A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91" autoAdjust="0"/>
    <p:restoredTop sz="83912" autoAdjust="0"/>
  </p:normalViewPr>
  <p:slideViewPr>
    <p:cSldViewPr snapToGrid="0" snapToObjects="1">
      <p:cViewPr varScale="1">
        <p:scale>
          <a:sx n="90" d="100"/>
          <a:sy n="90" d="100"/>
        </p:scale>
        <p:origin x="1016" y="20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DB5A3B7-17A2-924A-913E-3624CD424135}" type="datetime1">
              <a:rPr lang="en-US" smtClean="0"/>
              <a:t>1/19/21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E7DA58-A925-D84E-8B80-66AE0AD3CA38}" type="slidenum">
              <a:rPr lang="en-US" smtClean="0"/>
              <a:t>‹#›</a:t>
            </a:fld>
            <a:endParaRPr lang="en-US"/>
          </a:p>
        </p:txBody>
      </p:sp>
    </p:spTree>
    <p:extLst>
      <p:ext uri="{BB962C8B-B14F-4D97-AF65-F5344CB8AC3E}">
        <p14:creationId xmlns:p14="http://schemas.microsoft.com/office/powerpoint/2010/main" val="2944334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FE4EFA-584C-8B41-BAE7-34635E62B17B}" type="datetime1">
              <a:rPr lang="en-US" smtClean="0"/>
              <a:t>1/19/21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2258F1-7A46-944D-A49B-F9115F555AC1}" type="slidenum">
              <a:rPr lang="en-US" smtClean="0"/>
              <a:t>‹#›</a:t>
            </a:fld>
            <a:endParaRPr lang="en-US"/>
          </a:p>
        </p:txBody>
      </p:sp>
    </p:spTree>
    <p:extLst>
      <p:ext uri="{BB962C8B-B14F-4D97-AF65-F5344CB8AC3E}">
        <p14:creationId xmlns:p14="http://schemas.microsoft.com/office/powerpoint/2010/main" val="38725315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Welcome, we are super excited to have the opportunity to tell you all about our program and answer any questions you may have. Etc. (Introduce presenter)</a:t>
            </a:r>
            <a:endParaRPr lang="en-US" dirty="0"/>
          </a:p>
        </p:txBody>
      </p:sp>
      <p:sp>
        <p:nvSpPr>
          <p:cNvPr id="4" name="Slide Number Placeholder 3"/>
          <p:cNvSpPr>
            <a:spLocks noGrp="1"/>
          </p:cNvSpPr>
          <p:nvPr>
            <p:ph type="sldNum" sz="quarter" idx="10"/>
          </p:nvPr>
        </p:nvSpPr>
        <p:spPr/>
        <p:txBody>
          <a:bodyPr/>
          <a:lstStyle/>
          <a:p>
            <a:fld id="{77729B32-A8E4-E843-A3A3-85B818FB9B9F}" type="slidenum">
              <a:rPr lang="en-US" smtClean="0"/>
              <a:t>1</a:t>
            </a:fld>
            <a:endParaRPr lang="en-US"/>
          </a:p>
        </p:txBody>
      </p:sp>
    </p:spTree>
    <p:extLst>
      <p:ext uri="{BB962C8B-B14F-4D97-AF65-F5344CB8AC3E}">
        <p14:creationId xmlns:p14="http://schemas.microsoft.com/office/powerpoint/2010/main" val="3249274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department is truly unique in many ways. We are not only the first department that has ever looked at the problem of climate change from the perspective of the Earth as a system, we have World experts that will be teaching you the science of climate change. More importantly, we are a small department and so you will get to interact with our faculty, they will get to know you, and you will have opportunities to work in their lab and do cutting edge research.</a:t>
            </a:r>
          </a:p>
          <a:p>
            <a:pPr rtl="0"/>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Also, we have a large number of electives so that you can design your own curriculum depending on your interests, or double major if you would like to. </a:t>
            </a:r>
          </a:p>
          <a:p>
            <a:pPr rtl="0"/>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You will have numerous amazing opportunities: our program being very flexible allows to participate in the UCI study abroad program, or to UCDC where you can work as interns for the white house, congress, advocacy groups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 or the UC Natural Reserve System to do field research in protected landscapes, if you love research you can enroll in our honors program, participate in the many events organized by ESS club, etc.</a:t>
            </a:r>
            <a:br>
              <a:rPr lang="en-US" dirty="0"/>
            </a:br>
            <a:endParaRPr lang="en-US" dirty="0"/>
          </a:p>
        </p:txBody>
      </p:sp>
      <p:sp>
        <p:nvSpPr>
          <p:cNvPr id="4" name="Slide Number Placeholder 3"/>
          <p:cNvSpPr>
            <a:spLocks noGrp="1"/>
          </p:cNvSpPr>
          <p:nvPr>
            <p:ph type="sldNum" sz="quarter" idx="5"/>
          </p:nvPr>
        </p:nvSpPr>
        <p:spPr/>
        <p:txBody>
          <a:bodyPr/>
          <a:lstStyle/>
          <a:p>
            <a:fld id="{332258F1-7A46-944D-A49B-F9115F555AC1}" type="slidenum">
              <a:rPr lang="en-US" smtClean="0"/>
              <a:t>10</a:t>
            </a:fld>
            <a:endParaRPr lang="en-US"/>
          </a:p>
        </p:txBody>
      </p:sp>
    </p:spTree>
    <p:extLst>
      <p:ext uri="{BB962C8B-B14F-4D97-AF65-F5344CB8AC3E}">
        <p14:creationId xmlns:p14="http://schemas.microsoft.com/office/powerpoint/2010/main" val="2030146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Our alumni go on to a wide range of careers.  </a:t>
            </a:r>
            <a:r>
              <a:rPr lang="en-US" sz="1200" b="0" i="0" u="none" strike="noStrike" kern="1200">
                <a:solidFill>
                  <a:schemeClr val="tx1"/>
                </a:solidFill>
                <a:effectLst/>
                <a:latin typeface="+mn-lt"/>
                <a:ea typeface="+mn-ea"/>
                <a:cs typeface="+mn-cs"/>
              </a:rPr>
              <a:t>Undergraduate alumni go to graduate school (PhD, master, law school), work as scientific field and laboratory technicians, work on climate and environmental policy and/or science communication at non-profits and government agencies, become science teachers,  etc., etc.</a:t>
            </a:r>
            <a:endParaRPr lang="en-US" dirty="0"/>
          </a:p>
        </p:txBody>
      </p:sp>
      <p:sp>
        <p:nvSpPr>
          <p:cNvPr id="4" name="Slide Number Placeholder 3"/>
          <p:cNvSpPr>
            <a:spLocks noGrp="1"/>
          </p:cNvSpPr>
          <p:nvPr>
            <p:ph type="sldNum" sz="quarter" idx="5"/>
          </p:nvPr>
        </p:nvSpPr>
        <p:spPr/>
        <p:txBody>
          <a:bodyPr/>
          <a:lstStyle/>
          <a:p>
            <a:fld id="{332258F1-7A46-944D-A49B-F9115F555AC1}" type="slidenum">
              <a:rPr lang="en-US" smtClean="0"/>
              <a:t>11</a:t>
            </a:fld>
            <a:endParaRPr lang="en-US"/>
          </a:p>
        </p:txBody>
      </p:sp>
    </p:spTree>
    <p:extLst>
      <p:ext uri="{BB962C8B-B14F-4D97-AF65-F5344CB8AC3E}">
        <p14:creationId xmlns:p14="http://schemas.microsoft.com/office/powerpoint/2010/main" val="3068386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2258F1-7A46-944D-A49B-F9115F555AC1}" type="slidenum">
              <a:rPr lang="en-US" smtClean="0"/>
              <a:t>12</a:t>
            </a:fld>
            <a:endParaRPr lang="en-US"/>
          </a:p>
        </p:txBody>
      </p:sp>
    </p:spTree>
    <p:extLst>
      <p:ext uri="{BB962C8B-B14F-4D97-AF65-F5344CB8AC3E}">
        <p14:creationId xmlns:p14="http://schemas.microsoft.com/office/powerpoint/2010/main" val="2141857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Climate change is today’s most important issue that humanity is facing.</a:t>
            </a:r>
          </a:p>
          <a:p>
            <a:pPr rtl="0" fontAlgn="base"/>
            <a:r>
              <a:rPr lang="en-US" sz="1200" b="0" i="0" u="none" strike="noStrike" kern="1200" dirty="0">
                <a:solidFill>
                  <a:schemeClr val="tx1"/>
                </a:solidFill>
                <a:effectLst/>
                <a:latin typeface="+mn-lt"/>
                <a:ea typeface="+mn-ea"/>
                <a:cs typeface="+mn-cs"/>
              </a:rPr>
              <a:t>Are you considering a career in climate change and solution?</a:t>
            </a:r>
          </a:p>
          <a:p>
            <a:pPr rtl="0" fontAlgn="base"/>
            <a:r>
              <a:rPr lang="en-US" sz="1200" b="0" i="0" u="none" strike="noStrike" kern="1200" dirty="0">
                <a:solidFill>
                  <a:schemeClr val="tx1"/>
                </a:solidFill>
                <a:effectLst/>
                <a:latin typeface="+mn-lt"/>
                <a:ea typeface="+mn-ea"/>
                <a:cs typeface="+mn-cs"/>
              </a:rPr>
              <a:t>The Department of Earth System Science is the first department in the nation to train world class leaders to address our society’s mitigation efforts related to the effects of a changing climate.</a:t>
            </a:r>
          </a:p>
          <a:p>
            <a:pPr rtl="0" fontAlgn="base"/>
            <a:r>
              <a:rPr lang="en-US" sz="1200" b="0" i="0" u="none" strike="noStrike" kern="1200" dirty="0">
                <a:solidFill>
                  <a:schemeClr val="tx1"/>
                </a:solidFill>
                <a:effectLst/>
                <a:latin typeface="+mn-lt"/>
                <a:ea typeface="+mn-ea"/>
                <a:cs typeface="+mn-cs"/>
              </a:rPr>
              <a:t>You will learn about:</a:t>
            </a:r>
          </a:p>
          <a:p>
            <a:pPr lvl="1" rtl="0" fontAlgn="base"/>
            <a:r>
              <a:rPr lang="en-US" sz="1200" b="0" i="0" u="none" strike="noStrike" kern="1200" dirty="0">
                <a:solidFill>
                  <a:schemeClr val="tx1"/>
                </a:solidFill>
                <a:effectLst/>
                <a:latin typeface="+mn-lt"/>
                <a:ea typeface="+mn-ea"/>
                <a:cs typeface="+mn-cs"/>
              </a:rPr>
              <a:t>The </a:t>
            </a:r>
            <a:r>
              <a:rPr lang="en-US" sz="1200" b="1" i="0" u="none" strike="noStrike" kern="1200" dirty="0">
                <a:solidFill>
                  <a:schemeClr val="tx1"/>
                </a:solidFill>
                <a:effectLst/>
                <a:latin typeface="+mn-lt"/>
                <a:ea typeface="+mn-ea"/>
                <a:cs typeface="+mn-cs"/>
              </a:rPr>
              <a:t>CAUSES</a:t>
            </a:r>
            <a:r>
              <a:rPr lang="en-US" sz="1200" b="0" i="0" u="none" strike="noStrike" kern="1200" dirty="0">
                <a:solidFill>
                  <a:schemeClr val="tx1"/>
                </a:solidFill>
                <a:effectLst/>
                <a:latin typeface="+mn-lt"/>
                <a:ea typeface="+mn-ea"/>
                <a:cs typeface="+mn-cs"/>
              </a:rPr>
              <a:t> of climate change: why our carbon emissions (by burning fossil fuel or deforestation) leading to changes in temperatures</a:t>
            </a:r>
          </a:p>
          <a:p>
            <a:pPr lvl="1" rtl="0" fontAlgn="base"/>
            <a:r>
              <a:rPr lang="en-US" sz="1200" b="0" i="0" u="none" strike="noStrike" kern="1200" dirty="0">
                <a:solidFill>
                  <a:schemeClr val="tx1"/>
                </a:solidFill>
                <a:effectLst/>
                <a:latin typeface="+mn-lt"/>
                <a:ea typeface="+mn-ea"/>
                <a:cs typeface="+mn-cs"/>
              </a:rPr>
              <a:t>The </a:t>
            </a:r>
            <a:r>
              <a:rPr lang="en-US" sz="1200" b="1" i="0" u="none" strike="noStrike" kern="1200" dirty="0">
                <a:solidFill>
                  <a:schemeClr val="tx1"/>
                </a:solidFill>
                <a:effectLst/>
                <a:latin typeface="+mn-lt"/>
                <a:ea typeface="+mn-ea"/>
                <a:cs typeface="+mn-cs"/>
              </a:rPr>
              <a:t>CONSEQUENCES</a:t>
            </a:r>
            <a:r>
              <a:rPr lang="en-US" sz="1200" b="0" i="0" u="none" strike="noStrike" kern="1200" dirty="0">
                <a:solidFill>
                  <a:schemeClr val="tx1"/>
                </a:solidFill>
                <a:effectLst/>
                <a:latin typeface="+mn-lt"/>
                <a:ea typeface="+mn-ea"/>
                <a:cs typeface="+mn-cs"/>
              </a:rPr>
              <a:t> of climate change, such as ocean acidification, desertification, sea level rise</a:t>
            </a:r>
          </a:p>
          <a:p>
            <a:r>
              <a:rPr lang="en-US" sz="1200" b="0" i="0" u="none" strike="noStrike" kern="1200" dirty="0">
                <a:solidFill>
                  <a:schemeClr val="tx1"/>
                </a:solidFill>
                <a:effectLst/>
                <a:latin typeface="+mn-lt"/>
                <a:ea typeface="+mn-ea"/>
                <a:cs typeface="+mn-cs"/>
              </a:rPr>
              <a:t>And explore some of the </a:t>
            </a:r>
            <a:r>
              <a:rPr lang="en-US" sz="1200" b="1" i="0" u="none" strike="noStrike" kern="1200" dirty="0">
                <a:solidFill>
                  <a:schemeClr val="tx1"/>
                </a:solidFill>
                <a:effectLst/>
                <a:latin typeface="+mn-lt"/>
                <a:ea typeface="+mn-ea"/>
                <a:cs typeface="+mn-cs"/>
              </a:rPr>
              <a:t>SOLUTIONS</a:t>
            </a:r>
            <a:r>
              <a:rPr lang="en-US" sz="1200" b="0" i="0" u="none" strike="noStrike" kern="1200" dirty="0">
                <a:solidFill>
                  <a:schemeClr val="tx1"/>
                </a:solidFill>
                <a:effectLst/>
                <a:latin typeface="+mn-lt"/>
                <a:ea typeface="+mn-ea"/>
                <a:cs typeface="+mn-cs"/>
              </a:rPr>
              <a:t> that can be put into place to mitigate these consequences</a:t>
            </a:r>
            <a:endParaRPr lang="en-US" dirty="0"/>
          </a:p>
        </p:txBody>
      </p:sp>
      <p:sp>
        <p:nvSpPr>
          <p:cNvPr id="4" name="Slide Number Placeholder 3"/>
          <p:cNvSpPr>
            <a:spLocks noGrp="1"/>
          </p:cNvSpPr>
          <p:nvPr>
            <p:ph type="sldNum" sz="quarter" idx="5"/>
          </p:nvPr>
        </p:nvSpPr>
        <p:spPr/>
        <p:txBody>
          <a:bodyPr/>
          <a:lstStyle/>
          <a:p>
            <a:fld id="{332258F1-7A46-944D-A49B-F9115F555AC1}" type="slidenum">
              <a:rPr lang="en-US" smtClean="0"/>
              <a:t>2</a:t>
            </a:fld>
            <a:endParaRPr lang="en-US"/>
          </a:p>
        </p:txBody>
      </p:sp>
    </p:spTree>
    <p:extLst>
      <p:ext uri="{BB962C8B-B14F-4D97-AF65-F5344CB8AC3E}">
        <p14:creationId xmlns:p14="http://schemas.microsoft.com/office/powerpoint/2010/main" val="394476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ESS is a highly </a:t>
            </a:r>
            <a:r>
              <a:rPr lang="en-US" sz="1200" b="0" i="1" u="sng" strike="noStrike" kern="1200" dirty="0">
                <a:solidFill>
                  <a:schemeClr val="tx1"/>
                </a:solidFill>
                <a:effectLst/>
                <a:latin typeface="+mn-lt"/>
                <a:ea typeface="+mn-ea"/>
                <a:cs typeface="+mn-cs"/>
              </a:rPr>
              <a:t>interdisciplinary</a:t>
            </a:r>
            <a:r>
              <a:rPr lang="en-US" sz="1200" b="0" i="0" u="none" strike="noStrike" kern="1200" dirty="0">
                <a:solidFill>
                  <a:schemeClr val="tx1"/>
                </a:solidFill>
                <a:effectLst/>
                <a:latin typeface="+mn-lt"/>
                <a:ea typeface="+mn-ea"/>
                <a:cs typeface="+mn-cs"/>
              </a:rPr>
              <a:t> field that focuses on how the atmosphere, land, oceans, cryosphere, and life interact as a system.  You will learn about many different disciplines:</a:t>
            </a:r>
          </a:p>
          <a:p>
            <a:pPr lvl="1" rtl="0" fontAlgn="base"/>
            <a:r>
              <a:rPr lang="en-US" sz="1200" b="0" i="0" u="none" strike="noStrike" kern="1200" dirty="0">
                <a:solidFill>
                  <a:schemeClr val="tx1"/>
                </a:solidFill>
                <a:effectLst/>
                <a:latin typeface="+mn-lt"/>
                <a:ea typeface="+mn-ea"/>
                <a:cs typeface="+mn-cs"/>
              </a:rPr>
              <a:t>The </a:t>
            </a:r>
            <a:r>
              <a:rPr lang="en-US" sz="1200" b="1" i="0" u="none" strike="noStrike" kern="1200" dirty="0">
                <a:solidFill>
                  <a:schemeClr val="tx1"/>
                </a:solidFill>
                <a:effectLst/>
                <a:latin typeface="+mn-lt"/>
                <a:ea typeface="+mn-ea"/>
                <a:cs typeface="+mn-cs"/>
              </a:rPr>
              <a:t>Atmosphere</a:t>
            </a:r>
            <a:r>
              <a:rPr lang="en-US" sz="1200" b="0" i="0" u="none" strike="noStrike" kern="1200" dirty="0">
                <a:solidFill>
                  <a:schemeClr val="tx1"/>
                </a:solidFill>
                <a:effectLst/>
                <a:latin typeface="+mn-lt"/>
                <a:ea typeface="+mn-ea"/>
                <a:cs typeface="+mn-cs"/>
              </a:rPr>
              <a:t>: not only atmospheric dynamics and weather, but also air pollution and extreme events</a:t>
            </a:r>
          </a:p>
          <a:p>
            <a:pPr lvl="1" rtl="0" fontAlgn="base"/>
            <a:r>
              <a:rPr lang="en-US" sz="1200" b="1" i="0" u="none" strike="noStrike" kern="1200" dirty="0">
                <a:solidFill>
                  <a:schemeClr val="tx1"/>
                </a:solidFill>
                <a:effectLst/>
                <a:latin typeface="+mn-lt"/>
                <a:ea typeface="+mn-ea"/>
                <a:cs typeface="+mn-cs"/>
              </a:rPr>
              <a:t>Land</a:t>
            </a:r>
            <a:r>
              <a:rPr lang="en-US" sz="1200" b="0" i="0" u="none" strike="noStrike" kern="1200" dirty="0">
                <a:solidFill>
                  <a:schemeClr val="tx1"/>
                </a:solidFill>
                <a:effectLst/>
                <a:latin typeface="+mn-lt"/>
                <a:ea typeface="+mn-ea"/>
                <a:cs typeface="+mn-cs"/>
              </a:rPr>
              <a:t>: how our ecosystems and soils respond to changes in our climate system</a:t>
            </a:r>
          </a:p>
          <a:p>
            <a:pPr lvl="1" rtl="0" fontAlgn="base"/>
            <a:r>
              <a:rPr lang="en-US" sz="1200" b="1" i="0" u="none" strike="noStrike" kern="1200" dirty="0">
                <a:solidFill>
                  <a:schemeClr val="tx1"/>
                </a:solidFill>
                <a:effectLst/>
                <a:latin typeface="+mn-lt"/>
                <a:ea typeface="+mn-ea"/>
                <a:cs typeface="+mn-cs"/>
              </a:rPr>
              <a:t>Oceans</a:t>
            </a:r>
            <a:r>
              <a:rPr lang="en-US" sz="1200" b="0" i="0" u="none" strike="noStrike" kern="1200" dirty="0">
                <a:solidFill>
                  <a:schemeClr val="tx1"/>
                </a:solidFill>
                <a:effectLst/>
                <a:latin typeface="+mn-lt"/>
                <a:ea typeface="+mn-ea"/>
                <a:cs typeface="+mn-cs"/>
              </a:rPr>
              <a:t>: sadly you are not going to learn about fish and whales, but how our oceans move at the surface and deeper and how this circulation is affects the distribution of heat and nutrients around the globe</a:t>
            </a:r>
          </a:p>
          <a:p>
            <a:pPr lvl="1" rtl="0" fontAlgn="base"/>
            <a:r>
              <a:rPr lang="en-US" sz="1200" b="1" i="0" u="none" strike="noStrike" kern="1200" dirty="0">
                <a:solidFill>
                  <a:schemeClr val="tx1"/>
                </a:solidFill>
                <a:effectLst/>
                <a:latin typeface="+mn-lt"/>
                <a:ea typeface="+mn-ea"/>
                <a:cs typeface="+mn-cs"/>
              </a:rPr>
              <a:t>Biodiversity</a:t>
            </a:r>
            <a:r>
              <a:rPr lang="en-US" sz="1200" b="0" i="0" u="none" strike="noStrike" kern="1200" dirty="0">
                <a:solidFill>
                  <a:schemeClr val="tx1"/>
                </a:solidFill>
                <a:effectLst/>
                <a:latin typeface="+mn-lt"/>
                <a:ea typeface="+mn-ea"/>
                <a:cs typeface="+mn-cs"/>
              </a:rPr>
              <a:t> and ecosystem services, deforestation </a:t>
            </a:r>
            <a:r>
              <a:rPr lang="en-US" sz="1200" b="0" i="0" u="none" strike="noStrike" kern="1200" dirty="0" err="1">
                <a:solidFill>
                  <a:schemeClr val="tx1"/>
                </a:solidFill>
                <a:effectLst/>
                <a:latin typeface="+mn-lt"/>
                <a:ea typeface="+mn-ea"/>
                <a:cs typeface="+mn-cs"/>
              </a:rPr>
              <a:t>etc</a:t>
            </a:r>
            <a:endParaRPr lang="en-US" sz="1200" b="0" i="0" u="none" strike="noStrike" kern="1200" dirty="0">
              <a:solidFill>
                <a:schemeClr val="tx1"/>
              </a:solidFill>
              <a:effectLst/>
              <a:latin typeface="+mn-lt"/>
              <a:ea typeface="+mn-ea"/>
              <a:cs typeface="+mn-cs"/>
            </a:endParaRPr>
          </a:p>
          <a:p>
            <a:pPr lvl="1" rtl="0" fontAlgn="base"/>
            <a:r>
              <a:rPr lang="en-US" sz="1200" b="1" i="0" u="none" strike="noStrike" kern="1200" dirty="0">
                <a:solidFill>
                  <a:schemeClr val="tx1"/>
                </a:solidFill>
                <a:effectLst/>
                <a:latin typeface="+mn-lt"/>
                <a:ea typeface="+mn-ea"/>
                <a:cs typeface="+mn-cs"/>
              </a:rPr>
              <a:t>Energy</a:t>
            </a:r>
            <a:r>
              <a:rPr lang="en-US" sz="1200" b="0" i="0" u="none" strike="noStrike" kern="1200" dirty="0">
                <a:solidFill>
                  <a:schemeClr val="tx1"/>
                </a:solidFill>
                <a:effectLst/>
                <a:latin typeface="+mn-lt"/>
                <a:ea typeface="+mn-ea"/>
                <a:cs typeface="+mn-cs"/>
              </a:rPr>
              <a:t> is responsible for  about 75% of total U.S. anthropogenic emissions so you will learn about alternative sources of energy</a:t>
            </a:r>
          </a:p>
          <a:p>
            <a:pPr lvl="1" rtl="0" fontAlgn="base"/>
            <a:r>
              <a:rPr lang="en-US" sz="1200" b="1" i="0" u="none" strike="noStrike" kern="1200" dirty="0">
                <a:solidFill>
                  <a:schemeClr val="tx1"/>
                </a:solidFill>
                <a:effectLst/>
                <a:latin typeface="+mn-lt"/>
                <a:ea typeface="+mn-ea"/>
                <a:cs typeface="+mn-cs"/>
              </a:rPr>
              <a:t>Freshwater</a:t>
            </a:r>
            <a:r>
              <a:rPr lang="en-US" sz="1200" b="0" i="0" u="none" strike="noStrike" kern="1200" dirty="0">
                <a:solidFill>
                  <a:schemeClr val="tx1"/>
                </a:solidFill>
                <a:effectLst/>
                <a:latin typeface="+mn-lt"/>
                <a:ea typeface="+mn-ea"/>
                <a:cs typeface="+mn-cs"/>
              </a:rPr>
              <a:t>: we are in Southern California where we don’t have a lot of water so you will learn about water rights, and the consequences of water diversion on ecosystems</a:t>
            </a:r>
          </a:p>
          <a:p>
            <a:pPr lvl="1" rtl="0" fontAlgn="base"/>
            <a:r>
              <a:rPr lang="en-US" sz="1200" b="1" i="0" u="none" strike="noStrike" kern="1200" dirty="0">
                <a:solidFill>
                  <a:schemeClr val="tx1"/>
                </a:solidFill>
                <a:effectLst/>
                <a:latin typeface="+mn-lt"/>
                <a:ea typeface="+mn-ea"/>
                <a:cs typeface="+mn-cs"/>
              </a:rPr>
              <a:t>Agriculture</a:t>
            </a:r>
            <a:r>
              <a:rPr lang="en-US" sz="1200" b="0" i="0" u="none" strike="noStrike" kern="1200" dirty="0">
                <a:solidFill>
                  <a:schemeClr val="tx1"/>
                </a:solidFill>
                <a:effectLst/>
                <a:latin typeface="+mn-lt"/>
                <a:ea typeface="+mn-ea"/>
                <a:cs typeface="+mn-cs"/>
              </a:rPr>
              <a:t>: which of course depends on local climate, but you will also learn that agriculture itself can have a strong impact on local climate!</a:t>
            </a:r>
          </a:p>
          <a:p>
            <a:pPr lvl="1" rtl="0" fontAlgn="base"/>
            <a:r>
              <a:rPr lang="en-US" sz="1200" b="0" i="0" u="none" strike="noStrike" kern="1200" dirty="0">
                <a:solidFill>
                  <a:schemeClr val="tx1"/>
                </a:solidFill>
                <a:effectLst/>
                <a:latin typeface="+mn-lt"/>
                <a:ea typeface="+mn-ea"/>
                <a:cs typeface="+mn-cs"/>
              </a:rPr>
              <a:t>And </a:t>
            </a:r>
            <a:r>
              <a:rPr lang="en-US" sz="1200" b="1" i="0" u="none" strike="noStrike" kern="1200" dirty="0">
                <a:solidFill>
                  <a:schemeClr val="tx1"/>
                </a:solidFill>
                <a:effectLst/>
                <a:latin typeface="+mn-lt"/>
                <a:ea typeface="+mn-ea"/>
                <a:cs typeface="+mn-cs"/>
              </a:rPr>
              <a:t>policy</a:t>
            </a:r>
            <a:r>
              <a:rPr lang="en-US" sz="1200" b="0" i="0" u="none" strike="noStrike" kern="1200" dirty="0">
                <a:solidFill>
                  <a:schemeClr val="tx1"/>
                </a:solidFill>
                <a:effectLst/>
                <a:latin typeface="+mn-lt"/>
                <a:ea typeface="+mn-ea"/>
                <a:cs typeface="+mn-cs"/>
              </a:rPr>
              <a:t>: once we know what is causing climate change, and what we can do to change the situation, policies need to be implemented, you will also learn about environment justice and injustice</a:t>
            </a:r>
          </a:p>
          <a:p>
            <a:pPr rtl="0" fontAlgn="base"/>
            <a:r>
              <a:rPr lang="en-US" sz="1200" b="0" i="0" u="none" strike="noStrike" kern="1200" dirty="0">
                <a:solidFill>
                  <a:schemeClr val="tx1"/>
                </a:solidFill>
                <a:effectLst/>
                <a:latin typeface="+mn-lt"/>
                <a:ea typeface="+mn-ea"/>
                <a:cs typeface="+mn-cs"/>
              </a:rPr>
              <a:t>By learning about all of these disciplines, you will acquire many skills that will be incredible assets once you are on the job market. You will of course use math, Physics and chemistry, but also how to use a geographic information system (GIS), how to program to analyze data, how to design statistical tests to test a hypothesis, etc. You will not necessarily be experts in any of these fields, but you will know enough about the Earth System to have a comprehensive understanding about the problems we are facing, and you will be Swiss army knives in terms of the skills you have acquired in our program.</a:t>
            </a:r>
          </a:p>
          <a:p>
            <a:pPr rtl="0" fontAlgn="base"/>
            <a:r>
              <a:rPr lang="en-US" sz="1200" b="0" i="0" u="none" strike="noStrike" kern="1200" dirty="0">
                <a:solidFill>
                  <a:schemeClr val="tx1"/>
                </a:solidFill>
                <a:effectLst/>
                <a:latin typeface="+mn-lt"/>
                <a:ea typeface="+mn-ea"/>
                <a:cs typeface="+mn-cs"/>
              </a:rPr>
              <a:t>broad range of data and scientific approaches to better understand, predict, and solve the most urgent environmental problems of our time. </a:t>
            </a:r>
          </a:p>
        </p:txBody>
      </p:sp>
      <p:sp>
        <p:nvSpPr>
          <p:cNvPr id="4" name="Slide Number Placeholder 3"/>
          <p:cNvSpPr>
            <a:spLocks noGrp="1"/>
          </p:cNvSpPr>
          <p:nvPr>
            <p:ph type="sldNum" sz="quarter" idx="5"/>
          </p:nvPr>
        </p:nvSpPr>
        <p:spPr/>
        <p:txBody>
          <a:bodyPr/>
          <a:lstStyle/>
          <a:p>
            <a:fld id="{332258F1-7A46-944D-A49B-F9115F555AC1}" type="slidenum">
              <a:rPr lang="en-US" smtClean="0"/>
              <a:t>3</a:t>
            </a:fld>
            <a:endParaRPr lang="en-US"/>
          </a:p>
        </p:txBody>
      </p:sp>
    </p:spTree>
    <p:extLst>
      <p:ext uri="{BB962C8B-B14F-4D97-AF65-F5344CB8AC3E}">
        <p14:creationId xmlns:p14="http://schemas.microsoft.com/office/powerpoint/2010/main" val="2389670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field of Earth Science is expected to grow between 6 to 14% over the next couple of years, there is a real growing demand for people with this knowledge and skills. Our graduates went on to work in the industry where … (read)</a:t>
            </a:r>
            <a:endParaRPr lang="en-US" dirty="0"/>
          </a:p>
        </p:txBody>
      </p:sp>
      <p:sp>
        <p:nvSpPr>
          <p:cNvPr id="4" name="Slide Number Placeholder 3"/>
          <p:cNvSpPr>
            <a:spLocks noGrp="1"/>
          </p:cNvSpPr>
          <p:nvPr>
            <p:ph type="sldNum" sz="quarter" idx="5"/>
          </p:nvPr>
        </p:nvSpPr>
        <p:spPr/>
        <p:txBody>
          <a:bodyPr/>
          <a:lstStyle/>
          <a:p>
            <a:fld id="{332258F1-7A46-944D-A49B-F9115F555AC1}" type="slidenum">
              <a:rPr lang="en-US" smtClean="0"/>
              <a:t>4</a:t>
            </a:fld>
            <a:endParaRPr lang="en-US"/>
          </a:p>
        </p:txBody>
      </p:sp>
    </p:spTree>
    <p:extLst>
      <p:ext uri="{BB962C8B-B14F-4D97-AF65-F5344CB8AC3E}">
        <p14:creationId xmlns:p14="http://schemas.microsoft.com/office/powerpoint/2010/main" val="2137406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UCI is a fantastic home for our department because it is the most sustainable college in the U.S. and Canada. We have been in the top 10 for the past 11 years thanks to our curriculum, research, campus operations and public engagement.</a:t>
            </a:r>
          </a:p>
          <a:p>
            <a:pPr rtl="0"/>
            <a:r>
              <a:rPr lang="en-US" sz="1200" b="0" i="0" u="none" strike="noStrike" kern="1200" dirty="0">
                <a:solidFill>
                  <a:schemeClr val="tx1"/>
                </a:solidFill>
                <a:effectLst/>
                <a:latin typeface="+mn-lt"/>
                <a:ea typeface="+mn-ea"/>
                <a:cs typeface="+mn-cs"/>
              </a:rPr>
              <a:t>We have cut our energy use by more than 50%, all of our buses are electric and we have sustainability related courses in more than 85% of the programs that UCI offers.</a:t>
            </a:r>
          </a:p>
          <a:p>
            <a:pPr rtl="0"/>
            <a:r>
              <a:rPr lang="en-US" sz="1200" b="0" i="0" u="none" strike="noStrike" kern="1200" dirty="0">
                <a:solidFill>
                  <a:schemeClr val="tx1"/>
                </a:solidFill>
                <a:effectLst/>
                <a:latin typeface="+mn-lt"/>
                <a:ea typeface="+mn-ea"/>
                <a:cs typeface="+mn-cs"/>
              </a:rPr>
              <a:t>By joining UCI, you are joining a university system that is committed to sustainability and reducing its carbon footprint to 0.</a:t>
            </a:r>
          </a:p>
          <a:p>
            <a:pPr rtl="0"/>
            <a:r>
              <a:rPr lang="en-US" sz="1200" b="0" i="0" u="none" strike="noStrike" kern="1200" dirty="0">
                <a:solidFill>
                  <a:schemeClr val="tx1"/>
                </a:solidFill>
                <a:effectLst/>
                <a:latin typeface="+mn-lt"/>
                <a:ea typeface="+mn-ea"/>
                <a:cs typeface="+mn-cs"/>
              </a:rPr>
              <a:t>If you don’t know where Irvine is, it is in Southern California, with absolutely gorgeous weather year-round, the beach is just 15 minutes away, you can surf and ski the same day if you want to, the desert is also an incredible place, just 1h away if you like camping.</a:t>
            </a:r>
          </a:p>
          <a:p>
            <a:pPr rtl="0"/>
            <a:r>
              <a:rPr lang="en-US" sz="1200" b="0" i="0" u="none" strike="noStrike" kern="1200" dirty="0">
                <a:solidFill>
                  <a:schemeClr val="tx1"/>
                </a:solidFill>
                <a:effectLst/>
                <a:latin typeface="+mn-lt"/>
                <a:ea typeface="+mn-ea"/>
                <a:cs typeface="+mn-cs"/>
              </a:rPr>
              <a:t>UCI has a population of about 33000 students, 1200 faculty members, and has been steadily growing since it was founded in 1965. We have been named best-value university in the nation over the past 3 or 4 years in a row by Money Magazine and Forbes, we are ranked #9 among public universities in the US.</a:t>
            </a: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332258F1-7A46-944D-A49B-F9115F555AC1}" type="slidenum">
              <a:rPr lang="en-US" smtClean="0"/>
              <a:t>5</a:t>
            </a:fld>
            <a:endParaRPr lang="en-US"/>
          </a:p>
        </p:txBody>
      </p:sp>
    </p:spTree>
    <p:extLst>
      <p:ext uri="{BB962C8B-B14F-4D97-AF65-F5344CB8AC3E}">
        <p14:creationId xmlns:p14="http://schemas.microsoft.com/office/powerpoint/2010/main" val="2825331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offer 2 majors, 1 minor and 1 PhD program.</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BS: you will learn about the science of climate change in general, and you will then have a career in science or research.</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Our BA is in partnership with the school of Social Ecology, and you will learn about both the science and policy aspects of climate change and sustainability. You will do a career in government, non-profit and private industry</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also have a minor in Earth and Atmospheric sciences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also offer a PhD program for people who want to do a career in research or academia, which provides many research opportunities to our undergraduate students.</a:t>
            </a:r>
          </a:p>
          <a:p>
            <a:pPr rtl="0"/>
            <a:r>
              <a:rPr lang="en-US" sz="1200" b="0" i="0" u="none" strike="noStrike" kern="1200" dirty="0">
                <a:solidFill>
                  <a:schemeClr val="tx1"/>
                </a:solidFill>
                <a:effectLst/>
                <a:latin typeface="+mn-lt"/>
                <a:ea typeface="+mn-ea"/>
                <a:cs typeface="+mn-cs"/>
              </a:rPr>
              <a:t>One thing to note is that many of our students double major, either between ESS and ENSP or across campus.</a:t>
            </a:r>
          </a:p>
        </p:txBody>
      </p:sp>
      <p:sp>
        <p:nvSpPr>
          <p:cNvPr id="4" name="Slide Number Placeholder 3"/>
          <p:cNvSpPr>
            <a:spLocks noGrp="1"/>
          </p:cNvSpPr>
          <p:nvPr>
            <p:ph type="sldNum" sz="quarter" idx="5"/>
          </p:nvPr>
        </p:nvSpPr>
        <p:spPr/>
        <p:txBody>
          <a:bodyPr/>
          <a:lstStyle/>
          <a:p>
            <a:fld id="{332258F1-7A46-944D-A49B-F9115F555AC1}" type="slidenum">
              <a:rPr lang="en-US" smtClean="0"/>
              <a:t>6</a:t>
            </a:fld>
            <a:endParaRPr lang="en-US"/>
          </a:p>
        </p:txBody>
      </p:sp>
    </p:spTree>
    <p:extLst>
      <p:ext uri="{BB962C8B-B14F-4D97-AF65-F5344CB8AC3E}">
        <p14:creationId xmlns:p14="http://schemas.microsoft.com/office/powerpoint/2010/main" val="2033500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To give you a bit more details about our majors. In our BS, you will focus on the science of climate change and implications in terms of atmospheric pollution, ecosystems, ocean acidification etc. We offer 3 specializations for the students that want to specialize in a specific area if you have specific interests</a:t>
            </a:r>
          </a:p>
          <a:p>
            <a:pPr marL="171450" indent="-171450">
              <a:buFontTx/>
              <a:buChar char="-"/>
            </a:pPr>
            <a:r>
              <a:rPr lang="en-US" dirty="0"/>
              <a:t>Atmospheric science</a:t>
            </a:r>
          </a:p>
          <a:p>
            <a:pPr marL="171450" indent="-171450">
              <a:buFontTx/>
              <a:buChar char="-"/>
            </a:pPr>
            <a:r>
              <a:rPr lang="en-US" dirty="0"/>
              <a:t>Hydrology and Terrestrial Ecosystems</a:t>
            </a:r>
          </a:p>
          <a:p>
            <a:pPr marL="171450" indent="-171450">
              <a:buFontTx/>
              <a:buChar char="-"/>
            </a:pPr>
            <a:r>
              <a:rPr lang="en-US" dirty="0"/>
              <a:t>And Oceanography</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332258F1-7A46-944D-A49B-F9115F555AC1}" type="slidenum">
              <a:rPr lang="en-US" smtClean="0"/>
              <a:t>7</a:t>
            </a:fld>
            <a:endParaRPr lang="en-US"/>
          </a:p>
        </p:txBody>
      </p:sp>
    </p:spTree>
    <p:extLst>
      <p:ext uri="{BB962C8B-B14F-4D97-AF65-F5344CB8AC3E}">
        <p14:creationId xmlns:p14="http://schemas.microsoft.com/office/powerpoint/2010/main" val="2543067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 includes the science of global and local environmental problems, but also sustainable energy, agriculture, economics, law and policy elements of environmental management.</a:t>
            </a:r>
          </a:p>
          <a:p>
            <a:r>
              <a:rPr lang="en-US" dirty="0"/>
              <a:t>TALK ABOUT SOCIAL JUSTICE?</a:t>
            </a:r>
          </a:p>
          <a:p>
            <a:endParaRPr lang="en-US" dirty="0"/>
          </a:p>
        </p:txBody>
      </p:sp>
      <p:sp>
        <p:nvSpPr>
          <p:cNvPr id="4" name="Slide Number Placeholder 3"/>
          <p:cNvSpPr>
            <a:spLocks noGrp="1"/>
          </p:cNvSpPr>
          <p:nvPr>
            <p:ph type="sldNum" sz="quarter" idx="5"/>
          </p:nvPr>
        </p:nvSpPr>
        <p:spPr/>
        <p:txBody>
          <a:bodyPr/>
          <a:lstStyle/>
          <a:p>
            <a:fld id="{332258F1-7A46-944D-A49B-F9115F555AC1}" type="slidenum">
              <a:rPr lang="en-US" smtClean="0"/>
              <a:t>8</a:t>
            </a:fld>
            <a:endParaRPr lang="en-US"/>
          </a:p>
        </p:txBody>
      </p:sp>
    </p:spTree>
    <p:extLst>
      <p:ext uri="{BB962C8B-B14F-4D97-AF65-F5344CB8AC3E}">
        <p14:creationId xmlns:p14="http://schemas.microsoft.com/office/powerpoint/2010/main" val="2570513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PhD program…</a:t>
            </a:r>
          </a:p>
        </p:txBody>
      </p:sp>
      <p:sp>
        <p:nvSpPr>
          <p:cNvPr id="4" name="Slide Number Placeholder 3"/>
          <p:cNvSpPr>
            <a:spLocks noGrp="1"/>
          </p:cNvSpPr>
          <p:nvPr>
            <p:ph type="sldNum" sz="quarter" idx="5"/>
          </p:nvPr>
        </p:nvSpPr>
        <p:spPr/>
        <p:txBody>
          <a:bodyPr/>
          <a:lstStyle/>
          <a:p>
            <a:fld id="{332258F1-7A46-944D-A49B-F9115F555AC1}" type="slidenum">
              <a:rPr lang="en-US" smtClean="0"/>
              <a:t>9</a:t>
            </a:fld>
            <a:endParaRPr lang="en-US"/>
          </a:p>
        </p:txBody>
      </p:sp>
    </p:spTree>
    <p:extLst>
      <p:ext uri="{BB962C8B-B14F-4D97-AF65-F5344CB8AC3E}">
        <p14:creationId xmlns:p14="http://schemas.microsoft.com/office/powerpoint/2010/main" val="3181109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lvl1pPr>
              <a:buClr>
                <a:srgbClr val="1D5A90"/>
              </a:buClr>
              <a:defRPr sz="2000">
                <a:solidFill>
                  <a:srgbClr val="4E504F"/>
                </a:solidFill>
              </a:defRPr>
            </a:lvl1pPr>
            <a:lvl2pPr>
              <a:buClr>
                <a:srgbClr val="1D5A90"/>
              </a:buClr>
              <a:defRPr sz="1800">
                <a:solidFill>
                  <a:srgbClr val="4E504F"/>
                </a:solidFill>
              </a:defRPr>
            </a:lvl2pPr>
            <a:lvl3pPr>
              <a:buClr>
                <a:srgbClr val="1D5A90"/>
              </a:buClr>
              <a:defRPr sz="1600">
                <a:solidFill>
                  <a:srgbClr val="4E504F"/>
                </a:solidFill>
              </a:defRPr>
            </a:lvl3pPr>
            <a:lvl4pPr>
              <a:buClr>
                <a:srgbClr val="1D5A90"/>
              </a:buClr>
              <a:defRPr sz="1600">
                <a:solidFill>
                  <a:srgbClr val="4E504F"/>
                </a:solidFill>
              </a:defRPr>
            </a:lvl4pPr>
            <a:lvl5pPr>
              <a:buClr>
                <a:srgbClr val="1D5A90"/>
              </a:buClr>
              <a:defRPr sz="1400">
                <a:solidFill>
                  <a:srgbClr val="4E504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D168C10-3994-224D-9876-D86D6B94CFBB}" type="datetime1">
              <a:rPr lang="en-US" smtClean="0"/>
              <a:t>1/19/21</a:t>
            </a:fld>
            <a:endParaRPr lang="en-US"/>
          </a:p>
        </p:txBody>
      </p:sp>
      <p:sp>
        <p:nvSpPr>
          <p:cNvPr id="5" name="Footer Placeholder 4"/>
          <p:cNvSpPr>
            <a:spLocks noGrp="1"/>
          </p:cNvSpPr>
          <p:nvPr>
            <p:ph type="ftr" sz="quarter" idx="11"/>
          </p:nvPr>
        </p:nvSpPr>
        <p:spPr/>
        <p:txBody>
          <a:bodyPr/>
          <a:lstStyle/>
          <a:p>
            <a:r>
              <a:rPr lang="en-US"/>
              <a:t>Presentation Name</a:t>
            </a:r>
          </a:p>
        </p:txBody>
      </p:sp>
      <p:sp>
        <p:nvSpPr>
          <p:cNvPr id="6" name="Slide Number Placeholder 5"/>
          <p:cNvSpPr>
            <a:spLocks noGrp="1"/>
          </p:cNvSpPr>
          <p:nvPr>
            <p:ph type="sldNum" sz="quarter" idx="12"/>
          </p:nvPr>
        </p:nvSpPr>
        <p:spPr/>
        <p:txBody>
          <a:bodyPr/>
          <a:lstStyle/>
          <a:p>
            <a:fld id="{0E806263-86C0-1C41-A2C6-E3B4E633ECBC}" type="slidenum">
              <a:rPr lang="en-US" smtClean="0"/>
              <a:t>‹#›</a:t>
            </a:fld>
            <a:endParaRPr lang="en-US"/>
          </a:p>
        </p:txBody>
      </p:sp>
    </p:spTree>
    <p:extLst>
      <p:ext uri="{BB962C8B-B14F-4D97-AF65-F5344CB8AC3E}">
        <p14:creationId xmlns:p14="http://schemas.microsoft.com/office/powerpoint/2010/main" val="2545562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609600" y="2146711"/>
            <a:ext cx="5486400" cy="3979453"/>
          </a:xfrm>
        </p:spPr>
        <p:txBody>
          <a:bodyPr/>
          <a:lstStyle>
            <a:lvl1pPr>
              <a:buClr>
                <a:srgbClr val="1D5A90"/>
              </a:buClr>
              <a:defRPr sz="2000">
                <a:solidFill>
                  <a:srgbClr val="4E504F"/>
                </a:solidFill>
              </a:defRPr>
            </a:lvl1pPr>
            <a:lvl2pPr>
              <a:buClr>
                <a:srgbClr val="1D5A90"/>
              </a:buClr>
              <a:defRPr sz="1800">
                <a:solidFill>
                  <a:srgbClr val="4E504F"/>
                </a:solidFill>
              </a:defRPr>
            </a:lvl2pPr>
            <a:lvl3pPr>
              <a:buClr>
                <a:srgbClr val="1D5A90"/>
              </a:buClr>
              <a:defRPr sz="1600">
                <a:solidFill>
                  <a:srgbClr val="4E504F"/>
                </a:solidFill>
              </a:defRPr>
            </a:lvl3pPr>
            <a:lvl4pPr>
              <a:buClr>
                <a:srgbClr val="1D5A90"/>
              </a:buClr>
              <a:defRPr sz="1600">
                <a:solidFill>
                  <a:srgbClr val="4E504F"/>
                </a:solidFill>
              </a:defRPr>
            </a:lvl4pPr>
            <a:lvl5pPr>
              <a:buClr>
                <a:srgbClr val="1D5A90"/>
              </a:buClr>
              <a:defRPr sz="1400">
                <a:solidFill>
                  <a:srgbClr val="4E504F"/>
                </a:solidFill>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EB8B218-9882-084B-BF4F-73CD659234A6}" type="datetime1">
              <a:rPr lang="en-US" smtClean="0"/>
              <a:t>1/19/21</a:t>
            </a:fld>
            <a:endParaRPr lang="en-US"/>
          </a:p>
        </p:txBody>
      </p:sp>
      <p:sp>
        <p:nvSpPr>
          <p:cNvPr id="6" name="Footer Placeholder 5"/>
          <p:cNvSpPr>
            <a:spLocks noGrp="1"/>
          </p:cNvSpPr>
          <p:nvPr>
            <p:ph type="ftr" sz="quarter" idx="11"/>
          </p:nvPr>
        </p:nvSpPr>
        <p:spPr/>
        <p:txBody>
          <a:bodyPr/>
          <a:lstStyle/>
          <a:p>
            <a:r>
              <a:rPr lang="en-US"/>
              <a:t>Presentation Name</a:t>
            </a:r>
          </a:p>
        </p:txBody>
      </p:sp>
      <p:sp>
        <p:nvSpPr>
          <p:cNvPr id="7" name="Slide Number Placeholder 6"/>
          <p:cNvSpPr>
            <a:spLocks noGrp="1"/>
          </p:cNvSpPr>
          <p:nvPr>
            <p:ph type="sldNum" sz="quarter" idx="12"/>
          </p:nvPr>
        </p:nvSpPr>
        <p:spPr/>
        <p:txBody>
          <a:bodyPr/>
          <a:lstStyle/>
          <a:p>
            <a:fld id="{0E806263-86C0-1C41-A2C6-E3B4E633ECBC}" type="slidenum">
              <a:rPr lang="en-US" smtClean="0"/>
              <a:t>‹#›</a:t>
            </a:fld>
            <a:endParaRPr lang="en-US"/>
          </a:p>
        </p:txBody>
      </p:sp>
      <p:sp>
        <p:nvSpPr>
          <p:cNvPr id="8" name="Picture Placeholder 2">
            <a:extLst>
              <a:ext uri="{FF2B5EF4-FFF2-40B4-BE49-F238E27FC236}">
                <a16:creationId xmlns:a16="http://schemas.microsoft.com/office/drawing/2014/main" id="{6206AFDB-CC83-BA47-8D4F-F315C3E91227}"/>
              </a:ext>
            </a:extLst>
          </p:cNvPr>
          <p:cNvSpPr>
            <a:spLocks noGrp="1"/>
          </p:cNvSpPr>
          <p:nvPr>
            <p:ph type="pic" idx="13"/>
          </p:nvPr>
        </p:nvSpPr>
        <p:spPr>
          <a:xfrm>
            <a:off x="6250003" y="2146711"/>
            <a:ext cx="5332396" cy="39794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987625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8F1C66-37F3-5D43-AEDC-E6800736CABC}" type="datetime1">
              <a:rPr lang="en-US" smtClean="0"/>
              <a:t>1/19/21</a:t>
            </a:fld>
            <a:endParaRPr lang="en-US"/>
          </a:p>
        </p:txBody>
      </p:sp>
      <p:sp>
        <p:nvSpPr>
          <p:cNvPr id="5" name="Footer Placeholder 4"/>
          <p:cNvSpPr>
            <a:spLocks noGrp="1"/>
          </p:cNvSpPr>
          <p:nvPr>
            <p:ph type="ftr" sz="quarter" idx="11"/>
          </p:nvPr>
        </p:nvSpPr>
        <p:spPr/>
        <p:txBody>
          <a:bodyPr/>
          <a:lstStyle/>
          <a:p>
            <a:r>
              <a:rPr lang="en-US"/>
              <a:t>Presentation Name</a:t>
            </a:r>
          </a:p>
        </p:txBody>
      </p:sp>
      <p:sp>
        <p:nvSpPr>
          <p:cNvPr id="6" name="Slide Number Placeholder 5"/>
          <p:cNvSpPr>
            <a:spLocks noGrp="1"/>
          </p:cNvSpPr>
          <p:nvPr>
            <p:ph type="sldNum" sz="quarter" idx="12"/>
          </p:nvPr>
        </p:nvSpPr>
        <p:spPr/>
        <p:txBody>
          <a:bodyPr/>
          <a:lstStyle/>
          <a:p>
            <a:fld id="{0E806263-86C0-1C41-A2C6-E3B4E633ECBC}" type="slidenum">
              <a:rPr lang="en-US" smtClean="0"/>
              <a:t>‹#›</a:t>
            </a:fld>
            <a:endParaRPr lang="en-US"/>
          </a:p>
        </p:txBody>
      </p:sp>
    </p:spTree>
    <p:extLst>
      <p:ext uri="{BB962C8B-B14F-4D97-AF65-F5344CB8AC3E}">
        <p14:creationId xmlns:p14="http://schemas.microsoft.com/office/powerpoint/2010/main" val="1171937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Date Placeholder 2"/>
          <p:cNvSpPr>
            <a:spLocks noGrp="1"/>
          </p:cNvSpPr>
          <p:nvPr>
            <p:ph type="dt" sz="half" idx="10"/>
          </p:nvPr>
        </p:nvSpPr>
        <p:spPr/>
        <p:txBody>
          <a:bodyPr/>
          <a:lstStyle/>
          <a:p>
            <a:fld id="{6C7BD179-8753-C741-B2CD-8ACDA456F864}" type="datetime1">
              <a:rPr lang="en-US" smtClean="0"/>
              <a:t>1/19/21</a:t>
            </a:fld>
            <a:endParaRPr lang="en-US"/>
          </a:p>
        </p:txBody>
      </p:sp>
      <p:sp>
        <p:nvSpPr>
          <p:cNvPr id="4" name="Footer Placeholder 3"/>
          <p:cNvSpPr>
            <a:spLocks noGrp="1"/>
          </p:cNvSpPr>
          <p:nvPr>
            <p:ph type="ftr" sz="quarter" idx="11"/>
          </p:nvPr>
        </p:nvSpPr>
        <p:spPr/>
        <p:txBody>
          <a:bodyPr/>
          <a:lstStyle/>
          <a:p>
            <a:r>
              <a:rPr lang="en-US"/>
              <a:t>Presentation Name</a:t>
            </a:r>
          </a:p>
        </p:txBody>
      </p:sp>
      <p:sp>
        <p:nvSpPr>
          <p:cNvPr id="5" name="Slide Number Placeholder 4"/>
          <p:cNvSpPr>
            <a:spLocks noGrp="1"/>
          </p:cNvSpPr>
          <p:nvPr>
            <p:ph type="sldNum" sz="quarter" idx="12"/>
          </p:nvPr>
        </p:nvSpPr>
        <p:spPr/>
        <p:txBody>
          <a:bodyPr/>
          <a:lstStyle/>
          <a:p>
            <a:fld id="{0E806263-86C0-1C41-A2C6-E3B4E633ECBC}" type="slidenum">
              <a:rPr lang="en-US" smtClean="0"/>
              <a:t>‹#›</a:t>
            </a:fld>
            <a:endParaRPr lang="en-US"/>
          </a:p>
        </p:txBody>
      </p:sp>
    </p:spTree>
    <p:extLst>
      <p:ext uri="{BB962C8B-B14F-4D97-AF65-F5344CB8AC3E}">
        <p14:creationId xmlns:p14="http://schemas.microsoft.com/office/powerpoint/2010/main" val="55671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sz="half" idx="1"/>
          </p:nvPr>
        </p:nvSpPr>
        <p:spPr>
          <a:xfrm>
            <a:off x="609600" y="2146711"/>
            <a:ext cx="5486400" cy="3979453"/>
          </a:xfrm>
        </p:spPr>
        <p:txBody>
          <a:bodyPr/>
          <a:lstStyle>
            <a:lvl1pPr>
              <a:buClr>
                <a:srgbClr val="1D5A90"/>
              </a:buClr>
              <a:defRPr sz="2400">
                <a:solidFill>
                  <a:srgbClr val="4E504F"/>
                </a:solidFill>
              </a:defRPr>
            </a:lvl1pPr>
            <a:lvl2pPr>
              <a:buClr>
                <a:srgbClr val="1D5A90"/>
              </a:buClr>
              <a:defRPr sz="1800">
                <a:solidFill>
                  <a:srgbClr val="4E504F"/>
                </a:solidFill>
              </a:defRPr>
            </a:lvl2pPr>
            <a:lvl3pPr>
              <a:buClr>
                <a:srgbClr val="1D5A90"/>
              </a:buClr>
              <a:defRPr sz="1600">
                <a:solidFill>
                  <a:srgbClr val="4E504F"/>
                </a:solidFill>
              </a:defRPr>
            </a:lvl3pPr>
            <a:lvl4pPr>
              <a:buClr>
                <a:srgbClr val="1D5A90"/>
              </a:buClr>
              <a:defRPr sz="1600">
                <a:solidFill>
                  <a:srgbClr val="4E504F"/>
                </a:solidFill>
              </a:defRPr>
            </a:lvl4pPr>
            <a:lvl5pPr>
              <a:buClr>
                <a:srgbClr val="1D5A90"/>
              </a:buClr>
              <a:defRPr sz="1400">
                <a:solidFill>
                  <a:srgbClr val="4E504F"/>
                </a:solidFill>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EB8B218-9882-084B-BF4F-73CD659234A6}" type="datetime1">
              <a:rPr lang="en-US" smtClean="0"/>
              <a:t>1/19/21</a:t>
            </a:fld>
            <a:endParaRPr lang="en-US"/>
          </a:p>
        </p:txBody>
      </p:sp>
      <p:sp>
        <p:nvSpPr>
          <p:cNvPr id="6" name="Footer Placeholder 5"/>
          <p:cNvSpPr>
            <a:spLocks noGrp="1"/>
          </p:cNvSpPr>
          <p:nvPr>
            <p:ph type="ftr" sz="quarter" idx="11"/>
          </p:nvPr>
        </p:nvSpPr>
        <p:spPr/>
        <p:txBody>
          <a:bodyPr/>
          <a:lstStyle/>
          <a:p>
            <a:r>
              <a:rPr lang="en-US"/>
              <a:t>Presentation Name</a:t>
            </a:r>
          </a:p>
        </p:txBody>
      </p:sp>
      <p:sp>
        <p:nvSpPr>
          <p:cNvPr id="7" name="Slide Number Placeholder 6"/>
          <p:cNvSpPr>
            <a:spLocks noGrp="1"/>
          </p:cNvSpPr>
          <p:nvPr>
            <p:ph type="sldNum" sz="quarter" idx="12"/>
          </p:nvPr>
        </p:nvSpPr>
        <p:spPr/>
        <p:txBody>
          <a:bodyPr/>
          <a:lstStyle/>
          <a:p>
            <a:fld id="{0E806263-86C0-1C41-A2C6-E3B4E633ECBC}" type="slidenum">
              <a:rPr lang="en-US" smtClean="0"/>
              <a:t>‹#›</a:t>
            </a:fld>
            <a:endParaRPr lang="en-US"/>
          </a:p>
        </p:txBody>
      </p:sp>
      <p:sp>
        <p:nvSpPr>
          <p:cNvPr id="8" name="Content Placeholder 2">
            <a:extLst>
              <a:ext uri="{FF2B5EF4-FFF2-40B4-BE49-F238E27FC236}">
                <a16:creationId xmlns:a16="http://schemas.microsoft.com/office/drawing/2014/main" id="{2963733E-DFEA-5740-B54F-E3FE7E6D92A4}"/>
              </a:ext>
            </a:extLst>
          </p:cNvPr>
          <p:cNvSpPr>
            <a:spLocks noGrp="1"/>
          </p:cNvSpPr>
          <p:nvPr>
            <p:ph sz="half" idx="13"/>
          </p:nvPr>
        </p:nvSpPr>
        <p:spPr>
          <a:xfrm>
            <a:off x="6096000" y="2146711"/>
            <a:ext cx="5486400" cy="3979453"/>
          </a:xfrm>
        </p:spPr>
        <p:txBody>
          <a:bodyPr/>
          <a:lstStyle>
            <a:lvl1pPr>
              <a:buClr>
                <a:srgbClr val="1D5A90"/>
              </a:buClr>
              <a:defRPr sz="2400">
                <a:solidFill>
                  <a:srgbClr val="4E504F"/>
                </a:solidFill>
              </a:defRPr>
            </a:lvl1pPr>
            <a:lvl2pPr>
              <a:buClr>
                <a:srgbClr val="1D5A90"/>
              </a:buClr>
              <a:defRPr sz="1800">
                <a:solidFill>
                  <a:srgbClr val="4E504F"/>
                </a:solidFill>
              </a:defRPr>
            </a:lvl2pPr>
            <a:lvl3pPr>
              <a:buClr>
                <a:srgbClr val="1D5A90"/>
              </a:buClr>
              <a:defRPr sz="1600">
                <a:solidFill>
                  <a:srgbClr val="4E504F"/>
                </a:solidFill>
              </a:defRPr>
            </a:lvl3pPr>
            <a:lvl4pPr>
              <a:buClr>
                <a:srgbClr val="1D5A90"/>
              </a:buClr>
              <a:defRPr sz="1600">
                <a:solidFill>
                  <a:srgbClr val="4E504F"/>
                </a:solidFill>
              </a:defRPr>
            </a:lvl4pPr>
            <a:lvl5pPr>
              <a:buClr>
                <a:srgbClr val="1D5A90"/>
              </a:buClr>
              <a:defRPr sz="1400">
                <a:solidFill>
                  <a:srgbClr val="4E504F"/>
                </a:solidFill>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25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609600" y="2174875"/>
            <a:ext cx="5386917" cy="639762"/>
          </a:xfrm>
        </p:spPr>
        <p:txBody>
          <a:bodyPr anchor="b"/>
          <a:lstStyle>
            <a:lvl1pPr marL="0" indent="0">
              <a:buNone/>
              <a:defRPr sz="2400" b="1">
                <a:solidFill>
                  <a:srgbClr val="4E504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5" name="Text Placeholder 4"/>
          <p:cNvSpPr>
            <a:spLocks noGrp="1"/>
          </p:cNvSpPr>
          <p:nvPr>
            <p:ph type="body" sz="quarter" idx="3"/>
          </p:nvPr>
        </p:nvSpPr>
        <p:spPr>
          <a:xfrm>
            <a:off x="6193368" y="2166017"/>
            <a:ext cx="5389033" cy="639762"/>
          </a:xfrm>
        </p:spPr>
        <p:txBody>
          <a:bodyPr anchor="b"/>
          <a:lstStyle>
            <a:lvl1pPr marL="0" indent="0">
              <a:buNone/>
              <a:defRPr sz="2400" b="1">
                <a:solidFill>
                  <a:srgbClr val="4E504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Date Placeholder 6"/>
          <p:cNvSpPr>
            <a:spLocks noGrp="1"/>
          </p:cNvSpPr>
          <p:nvPr>
            <p:ph type="dt" sz="half" idx="10"/>
          </p:nvPr>
        </p:nvSpPr>
        <p:spPr/>
        <p:txBody>
          <a:bodyPr/>
          <a:lstStyle/>
          <a:p>
            <a:fld id="{04D7A36B-21B2-9A40-9F94-D7B04483F879}" type="datetime1">
              <a:rPr lang="en-US" smtClean="0"/>
              <a:t>1/19/21</a:t>
            </a:fld>
            <a:endParaRPr lang="en-US"/>
          </a:p>
        </p:txBody>
      </p:sp>
      <p:sp>
        <p:nvSpPr>
          <p:cNvPr id="8" name="Footer Placeholder 7"/>
          <p:cNvSpPr>
            <a:spLocks noGrp="1"/>
          </p:cNvSpPr>
          <p:nvPr>
            <p:ph type="ftr" sz="quarter" idx="11"/>
          </p:nvPr>
        </p:nvSpPr>
        <p:spPr/>
        <p:txBody>
          <a:bodyPr/>
          <a:lstStyle/>
          <a:p>
            <a:r>
              <a:rPr lang="en-US"/>
              <a:t>Presentation Name</a:t>
            </a:r>
          </a:p>
        </p:txBody>
      </p:sp>
      <p:sp>
        <p:nvSpPr>
          <p:cNvPr id="9" name="Slide Number Placeholder 8"/>
          <p:cNvSpPr>
            <a:spLocks noGrp="1"/>
          </p:cNvSpPr>
          <p:nvPr>
            <p:ph type="sldNum" sz="quarter" idx="12"/>
          </p:nvPr>
        </p:nvSpPr>
        <p:spPr/>
        <p:txBody>
          <a:bodyPr/>
          <a:lstStyle/>
          <a:p>
            <a:fld id="{0E806263-86C0-1C41-A2C6-E3B4E633ECBC}" type="slidenum">
              <a:rPr lang="en-US" smtClean="0"/>
              <a:t>‹#›</a:t>
            </a:fld>
            <a:endParaRPr lang="en-US"/>
          </a:p>
        </p:txBody>
      </p:sp>
      <p:sp>
        <p:nvSpPr>
          <p:cNvPr id="10" name="Content Placeholder 2">
            <a:extLst>
              <a:ext uri="{FF2B5EF4-FFF2-40B4-BE49-F238E27FC236}">
                <a16:creationId xmlns:a16="http://schemas.microsoft.com/office/drawing/2014/main" id="{19F050F2-6B38-8247-8C33-9532CCA178A0}"/>
              </a:ext>
            </a:extLst>
          </p:cNvPr>
          <p:cNvSpPr>
            <a:spLocks noGrp="1"/>
          </p:cNvSpPr>
          <p:nvPr>
            <p:ph sz="half" idx="13"/>
          </p:nvPr>
        </p:nvSpPr>
        <p:spPr>
          <a:xfrm>
            <a:off x="510117" y="2889458"/>
            <a:ext cx="5486400" cy="3283361"/>
          </a:xfrm>
        </p:spPr>
        <p:txBody>
          <a:bodyPr/>
          <a:lstStyle>
            <a:lvl1pPr>
              <a:buClr>
                <a:srgbClr val="1D5A90"/>
              </a:buClr>
              <a:defRPr sz="2400">
                <a:solidFill>
                  <a:srgbClr val="4E504F"/>
                </a:solidFill>
              </a:defRPr>
            </a:lvl1pPr>
            <a:lvl2pPr>
              <a:buClr>
                <a:srgbClr val="1D5A90"/>
              </a:buClr>
              <a:defRPr sz="1800">
                <a:solidFill>
                  <a:srgbClr val="4E504F"/>
                </a:solidFill>
              </a:defRPr>
            </a:lvl2pPr>
            <a:lvl3pPr>
              <a:buClr>
                <a:srgbClr val="1D5A90"/>
              </a:buClr>
              <a:defRPr sz="1600">
                <a:solidFill>
                  <a:srgbClr val="4E504F"/>
                </a:solidFill>
              </a:defRPr>
            </a:lvl3pPr>
            <a:lvl4pPr>
              <a:buClr>
                <a:srgbClr val="1D5A90"/>
              </a:buClr>
              <a:defRPr sz="1600">
                <a:solidFill>
                  <a:srgbClr val="4E504F"/>
                </a:solidFill>
              </a:defRPr>
            </a:lvl4pPr>
            <a:lvl5pPr>
              <a:buClr>
                <a:srgbClr val="1D5A90"/>
              </a:buClr>
              <a:defRPr sz="1400">
                <a:solidFill>
                  <a:srgbClr val="4E504F"/>
                </a:solidFill>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AA9339F9-B8B8-5E4A-8B5D-B3154ED2C2A9}"/>
              </a:ext>
            </a:extLst>
          </p:cNvPr>
          <p:cNvSpPr>
            <a:spLocks noGrp="1"/>
          </p:cNvSpPr>
          <p:nvPr>
            <p:ph sz="half" idx="14"/>
          </p:nvPr>
        </p:nvSpPr>
        <p:spPr>
          <a:xfrm>
            <a:off x="6193368" y="2889457"/>
            <a:ext cx="5389033" cy="3330017"/>
          </a:xfrm>
        </p:spPr>
        <p:txBody>
          <a:bodyPr/>
          <a:lstStyle>
            <a:lvl1pPr>
              <a:buClr>
                <a:srgbClr val="1D5A90"/>
              </a:buClr>
              <a:defRPr sz="2400">
                <a:solidFill>
                  <a:srgbClr val="4E504F"/>
                </a:solidFill>
              </a:defRPr>
            </a:lvl1pPr>
            <a:lvl2pPr>
              <a:buClr>
                <a:srgbClr val="1D5A90"/>
              </a:buClr>
              <a:defRPr sz="1800">
                <a:solidFill>
                  <a:srgbClr val="4E504F"/>
                </a:solidFill>
              </a:defRPr>
            </a:lvl2pPr>
            <a:lvl3pPr>
              <a:buClr>
                <a:srgbClr val="1D5A90"/>
              </a:buClr>
              <a:defRPr sz="1600">
                <a:solidFill>
                  <a:srgbClr val="4E504F"/>
                </a:solidFill>
              </a:defRPr>
            </a:lvl3pPr>
            <a:lvl4pPr>
              <a:buClr>
                <a:srgbClr val="1D5A90"/>
              </a:buClr>
              <a:defRPr sz="1600">
                <a:solidFill>
                  <a:srgbClr val="4E504F"/>
                </a:solidFill>
              </a:defRPr>
            </a:lvl4pPr>
            <a:lvl5pPr>
              <a:buClr>
                <a:srgbClr val="1D5A90"/>
              </a:buClr>
              <a:defRPr sz="1400">
                <a:solidFill>
                  <a:srgbClr val="4E504F"/>
                </a:solidFill>
              </a:defRPr>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0207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106129"/>
            <a:ext cx="7315200" cy="3621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5" name="Date Placeholder 4"/>
          <p:cNvSpPr>
            <a:spLocks noGrp="1"/>
          </p:cNvSpPr>
          <p:nvPr>
            <p:ph type="dt" sz="half" idx="10"/>
          </p:nvPr>
        </p:nvSpPr>
        <p:spPr/>
        <p:txBody>
          <a:bodyPr/>
          <a:lstStyle/>
          <a:p>
            <a:fld id="{F7AA1CEE-2BFA-3848-8A9D-54782BB69267}" type="datetime1">
              <a:rPr lang="en-US" smtClean="0"/>
              <a:t>1/19/21</a:t>
            </a:fld>
            <a:endParaRPr lang="en-US"/>
          </a:p>
        </p:txBody>
      </p:sp>
      <p:sp>
        <p:nvSpPr>
          <p:cNvPr id="6" name="Footer Placeholder 5"/>
          <p:cNvSpPr>
            <a:spLocks noGrp="1"/>
          </p:cNvSpPr>
          <p:nvPr>
            <p:ph type="ftr" sz="quarter" idx="11"/>
          </p:nvPr>
        </p:nvSpPr>
        <p:spPr/>
        <p:txBody>
          <a:bodyPr/>
          <a:lstStyle/>
          <a:p>
            <a:r>
              <a:rPr lang="en-US"/>
              <a:t>Presentation Name</a:t>
            </a:r>
          </a:p>
        </p:txBody>
      </p:sp>
      <p:sp>
        <p:nvSpPr>
          <p:cNvPr id="7" name="Slide Number Placeholder 6"/>
          <p:cNvSpPr>
            <a:spLocks noGrp="1"/>
          </p:cNvSpPr>
          <p:nvPr>
            <p:ph type="sldNum" sz="quarter" idx="12"/>
          </p:nvPr>
        </p:nvSpPr>
        <p:spPr/>
        <p:txBody>
          <a:bodyPr/>
          <a:lstStyle/>
          <a:p>
            <a:fld id="{0E806263-86C0-1C41-A2C6-E3B4E633ECBC}" type="slidenum">
              <a:rPr lang="en-US" smtClean="0"/>
              <a:t>‹#›</a:t>
            </a:fld>
            <a:endParaRPr lang="en-US"/>
          </a:p>
        </p:txBody>
      </p:sp>
    </p:spTree>
    <p:extLst>
      <p:ext uri="{BB962C8B-B14F-4D97-AF65-F5344CB8AC3E}">
        <p14:creationId xmlns:p14="http://schemas.microsoft.com/office/powerpoint/2010/main" val="962126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DCBDBC2-D0FC-834E-911C-D63349EC53A8}"/>
              </a:ext>
            </a:extLst>
          </p:cNvPr>
          <p:cNvSpPr txBox="1"/>
          <p:nvPr userDrawn="1"/>
        </p:nvSpPr>
        <p:spPr>
          <a:xfrm>
            <a:off x="5997686" y="6048170"/>
            <a:ext cx="5990098" cy="646331"/>
          </a:xfrm>
          <a:prstGeom prst="rect">
            <a:avLst/>
          </a:prstGeom>
          <a:noFill/>
        </p:spPr>
        <p:txBody>
          <a:bodyPr wrap="square" rtlCol="0">
            <a:spAutoFit/>
          </a:bodyPr>
          <a:lstStyle/>
          <a:p>
            <a:pPr algn="r"/>
            <a:r>
              <a:rPr lang="en-US" b="1" dirty="0">
                <a:solidFill>
                  <a:srgbClr val="F9DA14"/>
                </a:solidFill>
                <a:latin typeface="Arial"/>
                <a:cs typeface="Arial"/>
              </a:rPr>
              <a:t>Presentation Name Here (Arial Bold)</a:t>
            </a:r>
          </a:p>
          <a:p>
            <a:pPr algn="r"/>
            <a:r>
              <a:rPr lang="en-US" dirty="0">
                <a:solidFill>
                  <a:schemeClr val="bg1"/>
                </a:solidFill>
                <a:latin typeface="Arial"/>
                <a:cs typeface="Arial"/>
              </a:rPr>
              <a:t>Date XX, 2018 (Arial)</a:t>
            </a:r>
            <a:endParaRPr lang="en-US" dirty="0">
              <a:solidFill>
                <a:schemeClr val="bg1"/>
              </a:solidFill>
            </a:endParaRPr>
          </a:p>
        </p:txBody>
      </p:sp>
      <p:pic>
        <p:nvPicPr>
          <p:cNvPr id="8" name="Picture 7" descr="UCI15_BrightPast_BrilliantFutureBlue.png">
            <a:extLst>
              <a:ext uri="{FF2B5EF4-FFF2-40B4-BE49-F238E27FC236}">
                <a16:creationId xmlns:a16="http://schemas.microsoft.com/office/drawing/2014/main" id="{267802DC-1839-D44F-BF7E-5F3B9C8EF7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96122" y="3485903"/>
            <a:ext cx="3295938" cy="779123"/>
          </a:xfrm>
          <a:prstGeom prst="rect">
            <a:avLst/>
          </a:prstGeom>
        </p:spPr>
      </p:pic>
    </p:spTree>
    <p:extLst>
      <p:ext uri="{BB962C8B-B14F-4D97-AF65-F5344CB8AC3E}">
        <p14:creationId xmlns:p14="http://schemas.microsoft.com/office/powerpoint/2010/main" val="3202973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8.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03710"/>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146711"/>
            <a:ext cx="10972800" cy="397945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2431" y="6522525"/>
            <a:ext cx="2844800" cy="365125"/>
          </a:xfrm>
          <a:prstGeom prst="rect">
            <a:avLst/>
          </a:prstGeom>
        </p:spPr>
        <p:txBody>
          <a:bodyPr vert="horz" lIns="91440" tIns="45720" rIns="91440" bIns="45720" rtlCol="0" anchor="ctr"/>
          <a:lstStyle>
            <a:lvl1pPr algn="l">
              <a:defRPr sz="1200">
                <a:solidFill>
                  <a:srgbClr val="FFFFFF"/>
                </a:solidFill>
              </a:defRPr>
            </a:lvl1pPr>
          </a:lstStyle>
          <a:p>
            <a:fld id="{81AA0177-4D59-C24B-8EDA-E255BC8E66CB}" type="datetime1">
              <a:rPr lang="en-US" smtClean="0"/>
              <a:t>1/19/21</a:t>
            </a:fld>
            <a:endParaRPr lang="en-US" dirty="0"/>
          </a:p>
        </p:txBody>
      </p:sp>
      <p:sp>
        <p:nvSpPr>
          <p:cNvPr id="5" name="Footer Placeholder 4"/>
          <p:cNvSpPr>
            <a:spLocks noGrp="1"/>
          </p:cNvSpPr>
          <p:nvPr>
            <p:ph type="ftr" sz="quarter" idx="3"/>
          </p:nvPr>
        </p:nvSpPr>
        <p:spPr>
          <a:xfrm>
            <a:off x="4165600" y="6507420"/>
            <a:ext cx="3860800" cy="365125"/>
          </a:xfrm>
          <a:prstGeom prst="rect">
            <a:avLst/>
          </a:prstGeom>
        </p:spPr>
        <p:txBody>
          <a:bodyPr vert="horz" lIns="91440" tIns="45720" rIns="91440" bIns="45720" rtlCol="0" anchor="ctr"/>
          <a:lstStyle>
            <a:lvl1pPr algn="ctr">
              <a:defRPr sz="1200">
                <a:solidFill>
                  <a:srgbClr val="FFFFFF"/>
                </a:solidFill>
              </a:defRPr>
            </a:lvl1pPr>
          </a:lstStyle>
          <a:p>
            <a:r>
              <a:rPr lang="en-US" dirty="0"/>
              <a:t>Presentation Name</a:t>
            </a:r>
          </a:p>
        </p:txBody>
      </p:sp>
      <p:sp>
        <p:nvSpPr>
          <p:cNvPr id="6" name="Slide Number Placeholder 5"/>
          <p:cNvSpPr>
            <a:spLocks noGrp="1"/>
          </p:cNvSpPr>
          <p:nvPr>
            <p:ph type="sldNum" sz="quarter" idx="4"/>
          </p:nvPr>
        </p:nvSpPr>
        <p:spPr>
          <a:xfrm>
            <a:off x="9316615" y="6496099"/>
            <a:ext cx="2844800" cy="365125"/>
          </a:xfrm>
          <a:prstGeom prst="rect">
            <a:avLst/>
          </a:prstGeom>
        </p:spPr>
        <p:txBody>
          <a:bodyPr vert="horz" lIns="91440" tIns="45720" rIns="91440" bIns="45720" rtlCol="0" anchor="ctr"/>
          <a:lstStyle>
            <a:lvl1pPr algn="r">
              <a:defRPr sz="1200" b="1">
                <a:solidFill>
                  <a:schemeClr val="bg1"/>
                </a:solidFill>
              </a:defRPr>
            </a:lvl1pPr>
          </a:lstStyle>
          <a:p>
            <a:fld id="{0E806263-86C0-1C41-A2C6-E3B4E633ECBC}" type="slidenum">
              <a:rPr lang="en-US" smtClean="0"/>
              <a:pPr/>
              <a:t>‹#›</a:t>
            </a:fld>
            <a:endParaRPr lang="en-US" dirty="0"/>
          </a:p>
        </p:txBody>
      </p:sp>
    </p:spTree>
    <p:extLst>
      <p:ext uri="{BB962C8B-B14F-4D97-AF65-F5344CB8AC3E}">
        <p14:creationId xmlns:p14="http://schemas.microsoft.com/office/powerpoint/2010/main" val="3085544687"/>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49" r:id="rId3"/>
    <p:sldLayoutId id="2147483654" r:id="rId4"/>
    <p:sldLayoutId id="2147483652" r:id="rId5"/>
    <p:sldLayoutId id="2147483653" r:id="rId6"/>
    <p:sldLayoutId id="2147483657" r:id="rId7"/>
  </p:sldLayoutIdLst>
  <p:hf hdr="0" ftr="0" dt="0"/>
  <p:txStyles>
    <p:titleStyle>
      <a:lvl1pPr algn="ctr" defTabSz="457200" rtl="0" eaLnBrk="1" latinLnBrk="0" hangingPunct="1">
        <a:spcBef>
          <a:spcPct val="0"/>
        </a:spcBef>
        <a:buNone/>
        <a:defRPr sz="3600" b="1" i="0" kern="1200">
          <a:solidFill>
            <a:srgbClr val="094F93"/>
          </a:solidFill>
          <a:latin typeface="Arial"/>
          <a:ea typeface="+mj-ea"/>
          <a:cs typeface="Arial"/>
        </a:defRPr>
      </a:lvl1pPr>
    </p:titleStyle>
    <p:bodyStyle>
      <a:lvl1pPr marL="342900" indent="-342900" algn="l" defTabSz="457200" rtl="0" eaLnBrk="1" latinLnBrk="0" hangingPunct="1">
        <a:spcBef>
          <a:spcPct val="20000"/>
        </a:spcBef>
        <a:buClr>
          <a:srgbClr val="094F93"/>
        </a:buClr>
        <a:buFont typeface="Arial"/>
        <a:buChar char="•"/>
        <a:defRPr sz="3200" kern="1200">
          <a:solidFill>
            <a:srgbClr val="4E504F"/>
          </a:solidFill>
          <a:latin typeface="+mn-lt"/>
          <a:ea typeface="+mn-ea"/>
          <a:cs typeface="+mn-cs"/>
        </a:defRPr>
      </a:lvl1pPr>
      <a:lvl2pPr marL="742950" indent="-285750" algn="l" defTabSz="457200" rtl="0" eaLnBrk="1" latinLnBrk="0" hangingPunct="1">
        <a:spcBef>
          <a:spcPct val="20000"/>
        </a:spcBef>
        <a:buClr>
          <a:srgbClr val="094F93"/>
        </a:buClr>
        <a:buFont typeface="Arial"/>
        <a:buChar char="–"/>
        <a:defRPr sz="2800" kern="1200">
          <a:solidFill>
            <a:srgbClr val="4E504F"/>
          </a:solidFill>
          <a:latin typeface="+mn-lt"/>
          <a:ea typeface="+mn-ea"/>
          <a:cs typeface="+mn-cs"/>
        </a:defRPr>
      </a:lvl2pPr>
      <a:lvl3pPr marL="1143000" indent="-228600" algn="l" defTabSz="457200" rtl="0" eaLnBrk="1" latinLnBrk="0" hangingPunct="1">
        <a:spcBef>
          <a:spcPct val="20000"/>
        </a:spcBef>
        <a:buClr>
          <a:srgbClr val="094F93"/>
        </a:buClr>
        <a:buFont typeface="Arial"/>
        <a:buChar char="•"/>
        <a:defRPr sz="2400" kern="1200">
          <a:solidFill>
            <a:srgbClr val="4E504F"/>
          </a:solidFill>
          <a:latin typeface="+mn-lt"/>
          <a:ea typeface="+mn-ea"/>
          <a:cs typeface="+mn-cs"/>
        </a:defRPr>
      </a:lvl3pPr>
      <a:lvl4pPr marL="1600200" indent="-228600" algn="l" defTabSz="457200" rtl="0" eaLnBrk="1" latinLnBrk="0" hangingPunct="1">
        <a:spcBef>
          <a:spcPct val="20000"/>
        </a:spcBef>
        <a:buClr>
          <a:srgbClr val="094F93"/>
        </a:buClr>
        <a:buFont typeface="Arial"/>
        <a:buChar char="–"/>
        <a:defRPr sz="2000" kern="1200">
          <a:solidFill>
            <a:srgbClr val="4E504F"/>
          </a:solidFill>
          <a:latin typeface="+mn-lt"/>
          <a:ea typeface="+mn-ea"/>
          <a:cs typeface="+mn-cs"/>
        </a:defRPr>
      </a:lvl4pPr>
      <a:lvl5pPr marL="2057400" indent="-228600" algn="l" defTabSz="457200" rtl="0" eaLnBrk="1" latinLnBrk="0" hangingPunct="1">
        <a:spcBef>
          <a:spcPct val="20000"/>
        </a:spcBef>
        <a:buClr>
          <a:srgbClr val="094F93"/>
        </a:buClr>
        <a:buFont typeface="Arial"/>
        <a:buChar char="»"/>
        <a:defRPr sz="2000" kern="1200">
          <a:solidFill>
            <a:srgbClr val="4E504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descr="UCI_MB_PI_WM_PMS7685_noTM.png">
            <a:extLst>
              <a:ext uri="{FF2B5EF4-FFF2-40B4-BE49-F238E27FC236}">
                <a16:creationId xmlns:a16="http://schemas.microsoft.com/office/drawing/2014/main" id="{779F5418-A532-9341-913B-D3BC59CD9F7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068688" y="2205672"/>
            <a:ext cx="2355234" cy="999279"/>
          </a:xfrm>
          <a:prstGeom prst="rect">
            <a:avLst/>
          </a:prstGeom>
        </p:spPr>
      </p:pic>
    </p:spTree>
    <p:extLst>
      <p:ext uri="{BB962C8B-B14F-4D97-AF65-F5344CB8AC3E}">
        <p14:creationId xmlns:p14="http://schemas.microsoft.com/office/powerpoint/2010/main" val="248439781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png"/><Relationship Id="rId7" Type="http://schemas.openxmlformats.org/officeDocument/2006/relationships/hyperlink" Target="https://www.ess.uci.edu/alumni-ugrad"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hyperlink" Target="https://www.ess.uci.ed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4.jpeg"/><Relationship Id="rId4" Type="http://schemas.openxmlformats.org/officeDocument/2006/relationships/hyperlink" Target="mailto:studentaffairs@ess.uci.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grad.uci.edu/admission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CE62AF-2C58-834F-9793-7639D21B8AC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p:cNvSpPr txBox="1"/>
          <p:nvPr/>
        </p:nvSpPr>
        <p:spPr>
          <a:xfrm>
            <a:off x="2457255" y="272210"/>
            <a:ext cx="7277489" cy="1384995"/>
          </a:xfrm>
          <a:prstGeom prst="rect">
            <a:avLst/>
          </a:prstGeom>
          <a:noFill/>
        </p:spPr>
        <p:txBody>
          <a:bodyPr wrap="square" rtlCol="0">
            <a:spAutoFit/>
          </a:bodyPr>
          <a:lstStyle/>
          <a:p>
            <a:pPr algn="ctr"/>
            <a:r>
              <a:rPr lang="en-US" sz="2800" b="1" dirty="0">
                <a:solidFill>
                  <a:srgbClr val="F9DA14"/>
                </a:solidFill>
                <a:latin typeface="Arial"/>
                <a:cs typeface="Arial"/>
              </a:rPr>
              <a:t>Environmental Science and Policy</a:t>
            </a:r>
          </a:p>
          <a:p>
            <a:pPr algn="ctr"/>
            <a:r>
              <a:rPr lang="en-US" sz="2800" b="1" dirty="0">
                <a:solidFill>
                  <a:srgbClr val="F9DA14"/>
                </a:solidFill>
                <a:latin typeface="Arial"/>
                <a:cs typeface="Arial"/>
              </a:rPr>
              <a:t>at UC Irvine</a:t>
            </a:r>
          </a:p>
          <a:p>
            <a:pPr algn="ctr"/>
            <a:r>
              <a:rPr lang="en-US" sz="2800" dirty="0">
                <a:solidFill>
                  <a:schemeClr val="bg1"/>
                </a:solidFill>
                <a:latin typeface="Arial"/>
                <a:cs typeface="Arial"/>
              </a:rPr>
              <a:t>October 27</a:t>
            </a:r>
            <a:r>
              <a:rPr lang="en-US" sz="2800" baseline="30000" dirty="0">
                <a:solidFill>
                  <a:schemeClr val="bg1"/>
                </a:solidFill>
                <a:latin typeface="Arial"/>
                <a:cs typeface="Arial"/>
              </a:rPr>
              <a:t>th,</a:t>
            </a:r>
            <a:r>
              <a:rPr lang="en-US" sz="2800" dirty="0">
                <a:solidFill>
                  <a:schemeClr val="bg1"/>
                </a:solidFill>
                <a:latin typeface="Arial"/>
                <a:cs typeface="Arial"/>
              </a:rPr>
              <a:t> 2020</a:t>
            </a:r>
            <a:endParaRPr lang="en-US" sz="2800" dirty="0">
              <a:solidFill>
                <a:schemeClr val="bg1"/>
              </a:solidFill>
            </a:endParaRPr>
          </a:p>
        </p:txBody>
      </p:sp>
    </p:spTree>
    <p:extLst>
      <p:ext uri="{BB962C8B-B14F-4D97-AF65-F5344CB8AC3E}">
        <p14:creationId xmlns:p14="http://schemas.microsoft.com/office/powerpoint/2010/main" val="1039974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C5866-1D56-7341-BD70-D1A0226117D8}"/>
              </a:ext>
            </a:extLst>
          </p:cNvPr>
          <p:cNvSpPr>
            <a:spLocks noGrp="1"/>
          </p:cNvSpPr>
          <p:nvPr>
            <p:ph type="title"/>
          </p:nvPr>
        </p:nvSpPr>
        <p:spPr/>
        <p:txBody>
          <a:bodyPr/>
          <a:lstStyle/>
          <a:p>
            <a:r>
              <a:rPr lang="en-US" dirty="0"/>
              <a:t>How are you going to thrive?</a:t>
            </a:r>
          </a:p>
        </p:txBody>
      </p:sp>
      <p:sp>
        <p:nvSpPr>
          <p:cNvPr id="3" name="Content Placeholder 2">
            <a:extLst>
              <a:ext uri="{FF2B5EF4-FFF2-40B4-BE49-F238E27FC236}">
                <a16:creationId xmlns:a16="http://schemas.microsoft.com/office/drawing/2014/main" id="{2EFCA3B5-6497-D94B-A1A6-7DE13FD43D3D}"/>
              </a:ext>
            </a:extLst>
          </p:cNvPr>
          <p:cNvSpPr>
            <a:spLocks noGrp="1"/>
          </p:cNvSpPr>
          <p:nvPr>
            <p:ph sz="half" idx="1"/>
          </p:nvPr>
        </p:nvSpPr>
        <p:spPr>
          <a:xfrm>
            <a:off x="255602" y="2146710"/>
            <a:ext cx="5840398" cy="4228689"/>
          </a:xfrm>
        </p:spPr>
        <p:txBody>
          <a:bodyPr>
            <a:normAutofit fontScale="85000" lnSpcReduction="20000"/>
          </a:bodyPr>
          <a:lstStyle/>
          <a:p>
            <a:pPr marL="0" indent="0">
              <a:lnSpc>
                <a:spcPct val="120000"/>
              </a:lnSpc>
              <a:buNone/>
            </a:pPr>
            <a:r>
              <a:rPr lang="en-US" dirty="0">
                <a:ea typeface="Calibri" charset="0"/>
                <a:cs typeface="Calibri" charset="0"/>
              </a:rPr>
              <a:t>Small program (&lt;50 students per cohort), which allows for: </a:t>
            </a:r>
          </a:p>
          <a:p>
            <a:pPr marL="285750" indent="-285750">
              <a:lnSpc>
                <a:spcPct val="120000"/>
              </a:lnSpc>
              <a:buFont typeface="Arial" charset="0"/>
              <a:buChar char="•"/>
            </a:pPr>
            <a:r>
              <a:rPr lang="en-US" dirty="0">
                <a:ea typeface="Calibri" charset="0"/>
                <a:cs typeface="Calibri" charset="0"/>
              </a:rPr>
              <a:t>close contact with faculty</a:t>
            </a:r>
          </a:p>
          <a:p>
            <a:pPr marL="285750" indent="-285750">
              <a:lnSpc>
                <a:spcPct val="120000"/>
              </a:lnSpc>
              <a:buFont typeface="Arial" charset="0"/>
              <a:buChar char="•"/>
            </a:pPr>
            <a:r>
              <a:rPr lang="en-US" dirty="0">
                <a:ea typeface="Calibri" charset="0"/>
                <a:cs typeface="Calibri" charset="0"/>
              </a:rPr>
              <a:t>participation in research</a:t>
            </a:r>
          </a:p>
          <a:p>
            <a:pPr marL="285750" indent="-285750">
              <a:lnSpc>
                <a:spcPct val="120000"/>
              </a:lnSpc>
              <a:buFont typeface="Arial" charset="0"/>
              <a:buChar char="•"/>
            </a:pPr>
            <a:r>
              <a:rPr lang="en-US" dirty="0">
                <a:ea typeface="Calibri" charset="0"/>
                <a:cs typeface="Calibri" charset="0"/>
              </a:rPr>
              <a:t>smaller class sizes</a:t>
            </a:r>
          </a:p>
          <a:p>
            <a:pPr marL="0" indent="0">
              <a:lnSpc>
                <a:spcPct val="120000"/>
              </a:lnSpc>
              <a:buNone/>
            </a:pPr>
            <a:endParaRPr lang="en-US" dirty="0">
              <a:ea typeface="Calibri" charset="0"/>
              <a:cs typeface="Calibri" charset="0"/>
            </a:endParaRPr>
          </a:p>
          <a:p>
            <a:pPr marL="0" indent="0">
              <a:lnSpc>
                <a:spcPct val="120000"/>
              </a:lnSpc>
              <a:buNone/>
            </a:pPr>
            <a:r>
              <a:rPr lang="en-US" dirty="0">
                <a:ea typeface="Calibri" charset="0"/>
                <a:cs typeface="Calibri" charset="0"/>
              </a:rPr>
              <a:t>The ESS is one of the </a:t>
            </a:r>
            <a:r>
              <a:rPr lang="en-US" i="1" dirty="0">
                <a:ea typeface="Calibri" charset="0"/>
                <a:cs typeface="Calibri" charset="0"/>
              </a:rPr>
              <a:t>highest ranked departments at UCI</a:t>
            </a:r>
            <a:r>
              <a:rPr lang="en-US" dirty="0">
                <a:ea typeface="Calibri" charset="0"/>
                <a:cs typeface="Calibri" charset="0"/>
              </a:rPr>
              <a:t> (NRC ranked among the </a:t>
            </a:r>
            <a:r>
              <a:rPr lang="en-US" i="1" dirty="0">
                <a:ea typeface="Calibri" charset="0"/>
                <a:cs typeface="Calibri" charset="0"/>
              </a:rPr>
              <a:t>top 3 programs in earth sciences</a:t>
            </a:r>
            <a:r>
              <a:rPr lang="en-US" dirty="0">
                <a:ea typeface="Calibri" charset="0"/>
                <a:cs typeface="Calibri" charset="0"/>
              </a:rPr>
              <a:t>)</a:t>
            </a:r>
          </a:p>
          <a:p>
            <a:pPr marL="0" indent="0">
              <a:lnSpc>
                <a:spcPct val="120000"/>
              </a:lnSpc>
              <a:buNone/>
            </a:pPr>
            <a:endParaRPr lang="en-US" dirty="0">
              <a:ea typeface="Calibri" charset="0"/>
              <a:cs typeface="Calibri" charset="0"/>
            </a:endParaRPr>
          </a:p>
          <a:p>
            <a:pPr marL="0" indent="0">
              <a:lnSpc>
                <a:spcPct val="120000"/>
              </a:lnSpc>
              <a:buNone/>
            </a:pPr>
            <a:r>
              <a:rPr lang="en-US" dirty="0">
                <a:ea typeface="Calibri" charset="0"/>
                <a:cs typeface="Calibri" charset="0"/>
              </a:rPr>
              <a:t>Numerous electives allow flexibility to focus on your particular interests within ESS, to pursue a double major or minor, or to branch out across campus</a:t>
            </a:r>
          </a:p>
          <a:p>
            <a:pPr marL="0" indent="0">
              <a:lnSpc>
                <a:spcPct val="120000"/>
              </a:lnSpc>
              <a:buNone/>
            </a:pPr>
            <a:endParaRPr lang="en-US" dirty="0">
              <a:ea typeface="Calibri" charset="0"/>
              <a:cs typeface="Calibri" charset="0"/>
            </a:endParaRPr>
          </a:p>
          <a:p>
            <a:pPr marL="0" indent="0">
              <a:lnSpc>
                <a:spcPct val="120000"/>
              </a:lnSpc>
              <a:buNone/>
            </a:pPr>
            <a:r>
              <a:rPr lang="en-US" dirty="0">
                <a:ea typeface="Calibri" charset="0"/>
                <a:cs typeface="Calibri" charset="0"/>
              </a:rPr>
              <a:t>Many amazing opportunities: Study abroad, UCDC, Honors program, California Ecology and Conservation,…</a:t>
            </a:r>
          </a:p>
        </p:txBody>
      </p:sp>
      <p:sp>
        <p:nvSpPr>
          <p:cNvPr id="4" name="Slide Number Placeholder 3">
            <a:extLst>
              <a:ext uri="{FF2B5EF4-FFF2-40B4-BE49-F238E27FC236}">
                <a16:creationId xmlns:a16="http://schemas.microsoft.com/office/drawing/2014/main" id="{CC0F9F09-8007-424B-8698-2074B8B0AD9F}"/>
              </a:ext>
            </a:extLst>
          </p:cNvPr>
          <p:cNvSpPr>
            <a:spLocks noGrp="1"/>
          </p:cNvSpPr>
          <p:nvPr>
            <p:ph type="sldNum" sz="quarter" idx="12"/>
          </p:nvPr>
        </p:nvSpPr>
        <p:spPr/>
        <p:txBody>
          <a:bodyPr/>
          <a:lstStyle/>
          <a:p>
            <a:fld id="{0E806263-86C0-1C41-A2C6-E3B4E633ECBC}" type="slidenum">
              <a:rPr lang="en-US" smtClean="0"/>
              <a:t>10</a:t>
            </a:fld>
            <a:endParaRPr lang="en-US"/>
          </a:p>
        </p:txBody>
      </p:sp>
      <p:pic>
        <p:nvPicPr>
          <p:cNvPr id="18" name="Picture 2" descr="Laurel Wreath, Laurels, Leaves, Honor, Blue, History">
            <a:extLst>
              <a:ext uri="{FF2B5EF4-FFF2-40B4-BE49-F238E27FC236}">
                <a16:creationId xmlns:a16="http://schemas.microsoft.com/office/drawing/2014/main" id="{A4BAC895-C415-A948-B10B-9C06932E3EA8}"/>
              </a:ext>
            </a:extLst>
          </p:cNvPr>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t="6463" b="6463"/>
          <a:stretch>
            <a:fillRect/>
          </a:stretch>
        </p:blipFill>
        <p:spPr bwMode="auto">
          <a:xfrm>
            <a:off x="8630957" y="5175118"/>
            <a:ext cx="1391193" cy="10382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F23374-FE32-924B-A22A-E1732D88E7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04971" y="4908213"/>
            <a:ext cx="1467186" cy="1467186"/>
          </a:xfrm>
          <a:prstGeom prst="rect">
            <a:avLst/>
          </a:prstGeom>
        </p:spPr>
      </p:pic>
      <p:pic>
        <p:nvPicPr>
          <p:cNvPr id="2050" name="Picture 2" descr="Apply Now for UCDC!">
            <a:extLst>
              <a:ext uri="{FF2B5EF4-FFF2-40B4-BE49-F238E27FC236}">
                <a16:creationId xmlns:a16="http://schemas.microsoft.com/office/drawing/2014/main" id="{E1C26887-F00F-454C-A60A-DF2E0F1145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1072" y="3236652"/>
            <a:ext cx="4756523" cy="14864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a:extLst>
              <a:ext uri="{FF2B5EF4-FFF2-40B4-BE49-F238E27FC236}">
                <a16:creationId xmlns:a16="http://schemas.microsoft.com/office/drawing/2014/main" id="{72BDA2E0-57B1-5945-BB15-6FD2F9D0BF06}"/>
              </a:ext>
            </a:extLst>
          </p:cNvPr>
          <p:cNvPicPr>
            <a:picLocks noChangeAspect="1" noChangeArrowheads="1"/>
          </p:cNvPicPr>
          <p:nvPr/>
        </p:nvPicPr>
        <p:blipFill>
          <a:blip r:embed="rId6">
            <a:clrChange>
              <a:clrFrom>
                <a:srgbClr val="B5CFFF"/>
              </a:clrFrom>
              <a:clrTo>
                <a:srgbClr val="B5CFFF">
                  <a:alpha val="0"/>
                </a:srgbClr>
              </a:clrTo>
            </a:clrChange>
            <a:extLst>
              <a:ext uri="{28A0092B-C50C-407E-A947-70E740481C1C}">
                <a14:useLocalDpi xmlns:a14="http://schemas.microsoft.com/office/drawing/2010/main" val="0"/>
              </a:ext>
            </a:extLst>
          </a:blip>
          <a:srcRect/>
          <a:stretch>
            <a:fillRect/>
          </a:stretch>
        </p:blipFill>
        <p:spPr bwMode="auto">
          <a:xfrm>
            <a:off x="6961072" y="4930933"/>
            <a:ext cx="1467186" cy="14671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4C3009D7-06DE-5B47-A246-55430673729E}"/>
              </a:ext>
            </a:extLst>
          </p:cNvPr>
          <p:cNvPicPr>
            <a:picLocks noChangeAspect="1"/>
          </p:cNvPicPr>
          <p:nvPr/>
        </p:nvPicPr>
        <p:blipFill>
          <a:blip r:embed="rId7"/>
          <a:stretch>
            <a:fillRect/>
          </a:stretch>
        </p:blipFill>
        <p:spPr>
          <a:xfrm>
            <a:off x="6961072" y="2146710"/>
            <a:ext cx="4733803" cy="882075"/>
          </a:xfrm>
          <a:prstGeom prst="rect">
            <a:avLst/>
          </a:prstGeom>
        </p:spPr>
      </p:pic>
    </p:spTree>
    <p:extLst>
      <p:ext uri="{BB962C8B-B14F-4D97-AF65-F5344CB8AC3E}">
        <p14:creationId xmlns:p14="http://schemas.microsoft.com/office/powerpoint/2010/main" val="2625538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1149F-6962-9942-92FC-40E1E90EFA7D}"/>
              </a:ext>
            </a:extLst>
          </p:cNvPr>
          <p:cNvSpPr>
            <a:spLocks noGrp="1"/>
          </p:cNvSpPr>
          <p:nvPr>
            <p:ph type="title"/>
          </p:nvPr>
        </p:nvSpPr>
        <p:spPr/>
        <p:txBody>
          <a:bodyPr/>
          <a:lstStyle/>
          <a:p>
            <a:r>
              <a:rPr lang="en-US" dirty="0"/>
              <a:t>They are changing the World!</a:t>
            </a:r>
          </a:p>
        </p:txBody>
      </p:sp>
      <p:sp>
        <p:nvSpPr>
          <p:cNvPr id="4" name="Slide Number Placeholder 3">
            <a:extLst>
              <a:ext uri="{FF2B5EF4-FFF2-40B4-BE49-F238E27FC236}">
                <a16:creationId xmlns:a16="http://schemas.microsoft.com/office/drawing/2014/main" id="{3E19AD9D-D947-FD48-8796-567FBCFE2DC0}"/>
              </a:ext>
            </a:extLst>
          </p:cNvPr>
          <p:cNvSpPr>
            <a:spLocks noGrp="1"/>
          </p:cNvSpPr>
          <p:nvPr>
            <p:ph type="sldNum" sz="quarter" idx="12"/>
          </p:nvPr>
        </p:nvSpPr>
        <p:spPr/>
        <p:txBody>
          <a:bodyPr/>
          <a:lstStyle/>
          <a:p>
            <a:fld id="{0E806263-86C0-1C41-A2C6-E3B4E633ECBC}" type="slidenum">
              <a:rPr lang="en-US" smtClean="0"/>
              <a:t>11</a:t>
            </a:fld>
            <a:endParaRPr lang="en-US"/>
          </a:p>
        </p:txBody>
      </p:sp>
      <p:sp>
        <p:nvSpPr>
          <p:cNvPr id="7" name="Content Placeholder 5">
            <a:extLst>
              <a:ext uri="{FF2B5EF4-FFF2-40B4-BE49-F238E27FC236}">
                <a16:creationId xmlns:a16="http://schemas.microsoft.com/office/drawing/2014/main" id="{D20AD45F-64EA-874E-A5F6-7622212137D1}"/>
              </a:ext>
            </a:extLst>
          </p:cNvPr>
          <p:cNvSpPr txBox="1">
            <a:spLocks/>
          </p:cNvSpPr>
          <p:nvPr/>
        </p:nvSpPr>
        <p:spPr>
          <a:xfrm>
            <a:off x="6096000" y="2406473"/>
            <a:ext cx="5737964" cy="13775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p>
        </p:txBody>
      </p:sp>
      <p:sp>
        <p:nvSpPr>
          <p:cNvPr id="9" name="Rectangle 8">
            <a:extLst>
              <a:ext uri="{FF2B5EF4-FFF2-40B4-BE49-F238E27FC236}">
                <a16:creationId xmlns:a16="http://schemas.microsoft.com/office/drawing/2014/main" id="{E952DF16-B4AC-504F-9D35-3F17B7256104}"/>
              </a:ext>
            </a:extLst>
          </p:cNvPr>
          <p:cNvSpPr/>
          <p:nvPr/>
        </p:nvSpPr>
        <p:spPr>
          <a:xfrm>
            <a:off x="207267" y="5057824"/>
            <a:ext cx="2023648" cy="1169551"/>
          </a:xfrm>
          <a:prstGeom prst="rect">
            <a:avLst/>
          </a:prstGeom>
        </p:spPr>
        <p:txBody>
          <a:bodyPr wrap="square">
            <a:spAutoFit/>
          </a:bodyPr>
          <a:lstStyle/>
          <a:p>
            <a:r>
              <a:rPr lang="en-US" sz="1400" b="1" dirty="0"/>
              <a:t>Melissa Steller</a:t>
            </a:r>
            <a:br>
              <a:rPr lang="en-US" sz="1400" dirty="0"/>
            </a:br>
            <a:r>
              <a:rPr lang="en-US" sz="1400" dirty="0"/>
              <a:t>BS in ESS 2018</a:t>
            </a:r>
          </a:p>
          <a:p>
            <a:r>
              <a:rPr lang="en-US" sz="1400" dirty="0"/>
              <a:t>Science Technician at Cuyahoga Valley National Park</a:t>
            </a:r>
          </a:p>
        </p:txBody>
      </p:sp>
      <p:sp>
        <p:nvSpPr>
          <p:cNvPr id="10" name="Rectangle 9">
            <a:extLst>
              <a:ext uri="{FF2B5EF4-FFF2-40B4-BE49-F238E27FC236}">
                <a16:creationId xmlns:a16="http://schemas.microsoft.com/office/drawing/2014/main" id="{3D0140ED-7D10-194D-A925-79DB69673881}"/>
              </a:ext>
            </a:extLst>
          </p:cNvPr>
          <p:cNvSpPr/>
          <p:nvPr/>
        </p:nvSpPr>
        <p:spPr>
          <a:xfrm>
            <a:off x="2317459" y="4383320"/>
            <a:ext cx="1680097" cy="954107"/>
          </a:xfrm>
          <a:prstGeom prst="rect">
            <a:avLst/>
          </a:prstGeom>
        </p:spPr>
        <p:txBody>
          <a:bodyPr wrap="square">
            <a:spAutoFit/>
          </a:bodyPr>
          <a:lstStyle/>
          <a:p>
            <a:r>
              <a:rPr lang="en-US" sz="1400" b="1" dirty="0"/>
              <a:t>Danny Macias</a:t>
            </a:r>
          </a:p>
          <a:p>
            <a:r>
              <a:rPr lang="en-US" sz="1400" dirty="0"/>
              <a:t>BS in ESS, 2017</a:t>
            </a:r>
          </a:p>
          <a:p>
            <a:r>
              <a:rPr lang="en-US" sz="1400" dirty="0"/>
              <a:t>Environmental Planner at Jacobs</a:t>
            </a:r>
          </a:p>
        </p:txBody>
      </p:sp>
      <p:sp>
        <p:nvSpPr>
          <p:cNvPr id="13" name="TextBox 12">
            <a:extLst>
              <a:ext uri="{FF2B5EF4-FFF2-40B4-BE49-F238E27FC236}">
                <a16:creationId xmlns:a16="http://schemas.microsoft.com/office/drawing/2014/main" id="{B7B38B7C-5364-4044-A736-0AC4D2BAB6DE}"/>
              </a:ext>
            </a:extLst>
          </p:cNvPr>
          <p:cNvSpPr txBox="1"/>
          <p:nvPr/>
        </p:nvSpPr>
        <p:spPr>
          <a:xfrm>
            <a:off x="4415903" y="4637382"/>
            <a:ext cx="1680097" cy="1384995"/>
          </a:xfrm>
          <a:prstGeom prst="rect">
            <a:avLst/>
          </a:prstGeom>
          <a:noFill/>
        </p:spPr>
        <p:txBody>
          <a:bodyPr wrap="square" rtlCol="0">
            <a:spAutoFit/>
          </a:bodyPr>
          <a:lstStyle/>
          <a:p>
            <a:r>
              <a:rPr lang="en-US" sz="1400" b="1" dirty="0" err="1"/>
              <a:t>Dongqian</a:t>
            </a:r>
            <a:r>
              <a:rPr lang="en-US" sz="1400" b="1" dirty="0"/>
              <a:t> Zhang</a:t>
            </a:r>
          </a:p>
          <a:p>
            <a:r>
              <a:rPr lang="en-US" sz="1400" dirty="0"/>
              <a:t>BA in ENSP, 2016</a:t>
            </a:r>
          </a:p>
          <a:p>
            <a:r>
              <a:rPr lang="en-US" sz="1400" dirty="0"/>
              <a:t>Science Teacher at Silverado High School</a:t>
            </a:r>
          </a:p>
          <a:p>
            <a:endParaRPr lang="en-US" sz="1400" dirty="0"/>
          </a:p>
        </p:txBody>
      </p:sp>
      <p:sp>
        <p:nvSpPr>
          <p:cNvPr id="15" name="Rectangle 14">
            <a:extLst>
              <a:ext uri="{FF2B5EF4-FFF2-40B4-BE49-F238E27FC236}">
                <a16:creationId xmlns:a16="http://schemas.microsoft.com/office/drawing/2014/main" id="{C137AFE8-3B57-304F-9E8C-CDA88D66AAE3}"/>
              </a:ext>
            </a:extLst>
          </p:cNvPr>
          <p:cNvSpPr/>
          <p:nvPr/>
        </p:nvSpPr>
        <p:spPr>
          <a:xfrm>
            <a:off x="6425253" y="4214176"/>
            <a:ext cx="1680097" cy="1169551"/>
          </a:xfrm>
          <a:prstGeom prst="rect">
            <a:avLst/>
          </a:prstGeom>
        </p:spPr>
        <p:txBody>
          <a:bodyPr wrap="square">
            <a:spAutoFit/>
          </a:bodyPr>
          <a:lstStyle/>
          <a:p>
            <a:r>
              <a:rPr lang="en-US" sz="1400" b="1" dirty="0"/>
              <a:t>Alice Shen</a:t>
            </a:r>
            <a:br>
              <a:rPr lang="en-US" sz="1400" dirty="0"/>
            </a:br>
            <a:r>
              <a:rPr lang="en-US" sz="1400" dirty="0"/>
              <a:t>BS in ESS, 2018</a:t>
            </a:r>
          </a:p>
          <a:p>
            <a:r>
              <a:rPr lang="en-US" sz="1400" dirty="0"/>
              <a:t>data analyst for </a:t>
            </a:r>
            <a:r>
              <a:rPr lang="en-US" sz="1400" dirty="0" err="1"/>
              <a:t>SunStreet</a:t>
            </a:r>
            <a:r>
              <a:rPr lang="en-US" sz="1400" dirty="0"/>
              <a:t> Energy Group</a:t>
            </a:r>
          </a:p>
        </p:txBody>
      </p:sp>
      <p:sp>
        <p:nvSpPr>
          <p:cNvPr id="16" name="Rectangle 15">
            <a:extLst>
              <a:ext uri="{FF2B5EF4-FFF2-40B4-BE49-F238E27FC236}">
                <a16:creationId xmlns:a16="http://schemas.microsoft.com/office/drawing/2014/main" id="{869C1337-FDA5-2F45-A7F8-B6DB7D4FDA69}"/>
              </a:ext>
            </a:extLst>
          </p:cNvPr>
          <p:cNvSpPr/>
          <p:nvPr/>
        </p:nvSpPr>
        <p:spPr>
          <a:xfrm>
            <a:off x="8455068" y="4736298"/>
            <a:ext cx="1875993" cy="1169551"/>
          </a:xfrm>
          <a:prstGeom prst="rect">
            <a:avLst/>
          </a:prstGeom>
        </p:spPr>
        <p:txBody>
          <a:bodyPr wrap="square">
            <a:spAutoFit/>
          </a:bodyPr>
          <a:lstStyle/>
          <a:p>
            <a:r>
              <a:rPr lang="en-US" sz="1400" b="1" dirty="0"/>
              <a:t>McKenna Coffey</a:t>
            </a:r>
            <a:br>
              <a:rPr lang="en-US" sz="1400" dirty="0"/>
            </a:br>
            <a:r>
              <a:rPr lang="en-US" sz="1400" dirty="0"/>
              <a:t>BA in ENSP, 2019,</a:t>
            </a:r>
            <a:br>
              <a:rPr lang="en-US" sz="1400" dirty="0"/>
            </a:br>
            <a:r>
              <a:rPr lang="en-US" sz="1400" dirty="0"/>
              <a:t>Society of Environmental Journalists</a:t>
            </a:r>
          </a:p>
        </p:txBody>
      </p:sp>
      <p:pic>
        <p:nvPicPr>
          <p:cNvPr id="17" name="Picture 16">
            <a:extLst>
              <a:ext uri="{FF2B5EF4-FFF2-40B4-BE49-F238E27FC236}">
                <a16:creationId xmlns:a16="http://schemas.microsoft.com/office/drawing/2014/main" id="{9C8EDA33-9EFC-EC44-B795-136D1AC493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67325" y="1825078"/>
            <a:ext cx="1623386" cy="1623386"/>
          </a:xfrm>
          <a:prstGeom prst="rect">
            <a:avLst/>
          </a:prstGeom>
        </p:spPr>
      </p:pic>
      <p:sp>
        <p:nvSpPr>
          <p:cNvPr id="18" name="Rectangle 17">
            <a:extLst>
              <a:ext uri="{FF2B5EF4-FFF2-40B4-BE49-F238E27FC236}">
                <a16:creationId xmlns:a16="http://schemas.microsoft.com/office/drawing/2014/main" id="{BA76B4AB-7814-7D44-A50C-8C72B43A81DB}"/>
              </a:ext>
            </a:extLst>
          </p:cNvPr>
          <p:cNvSpPr/>
          <p:nvPr/>
        </p:nvSpPr>
        <p:spPr>
          <a:xfrm>
            <a:off x="10331062" y="3521927"/>
            <a:ext cx="1623386" cy="954107"/>
          </a:xfrm>
          <a:prstGeom prst="rect">
            <a:avLst/>
          </a:prstGeom>
        </p:spPr>
        <p:txBody>
          <a:bodyPr wrap="square">
            <a:spAutoFit/>
          </a:bodyPr>
          <a:lstStyle/>
          <a:p>
            <a:r>
              <a:rPr lang="en-US" sz="1400" b="1" dirty="0"/>
              <a:t>Wei Mei</a:t>
            </a:r>
            <a:br>
              <a:rPr lang="en-US" sz="1400" dirty="0"/>
            </a:br>
            <a:r>
              <a:rPr lang="en-US" sz="1400" dirty="0"/>
              <a:t>PhD in ESS, 2010</a:t>
            </a:r>
          </a:p>
          <a:p>
            <a:r>
              <a:rPr lang="en-US" sz="1400" dirty="0"/>
              <a:t>Professor at UNC, Chapel Hill</a:t>
            </a:r>
          </a:p>
        </p:txBody>
      </p:sp>
      <p:pic>
        <p:nvPicPr>
          <p:cNvPr id="1026" name="Picture 2">
            <a:extLst>
              <a:ext uri="{FF2B5EF4-FFF2-40B4-BE49-F238E27FC236}">
                <a16:creationId xmlns:a16="http://schemas.microsoft.com/office/drawing/2014/main" id="{868FEF24-4C23-5F46-A287-B9B55DD0292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20287" y="2146710"/>
            <a:ext cx="1627632" cy="22366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93A6110-CC66-5148-895B-5160B4787B4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98974" y="1976311"/>
            <a:ext cx="1627632" cy="22378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753B759-CAB2-E643-B7C8-3A3F3AEE02C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21712" y="2490988"/>
            <a:ext cx="1627632" cy="22371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A4C2764-B529-2043-A9A8-C7866FE478C7}"/>
              </a:ext>
            </a:extLst>
          </p:cNvPr>
          <p:cNvSpPr/>
          <p:nvPr/>
        </p:nvSpPr>
        <p:spPr>
          <a:xfrm>
            <a:off x="6530709" y="6126767"/>
            <a:ext cx="5327164" cy="369332"/>
          </a:xfrm>
          <a:prstGeom prst="rect">
            <a:avLst/>
          </a:prstGeom>
        </p:spPr>
        <p:txBody>
          <a:bodyPr wrap="none">
            <a:spAutoFit/>
          </a:bodyPr>
          <a:lstStyle/>
          <a:p>
            <a:r>
              <a:rPr lang="en-US" dirty="0">
                <a:solidFill>
                  <a:srgbClr val="555959"/>
                </a:solidFill>
              </a:rPr>
              <a:t>See more: </a:t>
            </a:r>
            <a:r>
              <a:rPr lang="en-US" dirty="0">
                <a:solidFill>
                  <a:schemeClr val="accent5">
                    <a:lumMod val="60000"/>
                    <a:lumOff val="40000"/>
                  </a:schemeClr>
                </a:solidFill>
                <a:hlinkClick r:id="rId7">
                  <a:extLst>
                    <a:ext uri="{A12FA001-AC4F-418D-AE19-62706E023703}">
                      <ahyp:hlinkClr xmlns:ahyp="http://schemas.microsoft.com/office/drawing/2018/hyperlinkcolor" val="tx"/>
                    </a:ext>
                  </a:extLst>
                </a:hlinkClick>
              </a:rPr>
              <a:t>https://www.ess.uci.edu/alumni-ugrad</a:t>
            </a:r>
            <a:r>
              <a:rPr lang="en-US" dirty="0">
                <a:solidFill>
                  <a:schemeClr val="accent5">
                    <a:lumMod val="60000"/>
                    <a:lumOff val="40000"/>
                  </a:schemeClr>
                </a:solidFill>
              </a:rPr>
              <a:t>  </a:t>
            </a:r>
          </a:p>
        </p:txBody>
      </p:sp>
      <p:pic>
        <p:nvPicPr>
          <p:cNvPr id="11" name="Content Placeholder 10">
            <a:extLst>
              <a:ext uri="{FF2B5EF4-FFF2-40B4-BE49-F238E27FC236}">
                <a16:creationId xmlns:a16="http://schemas.microsoft.com/office/drawing/2014/main" id="{1CF8B258-5970-FE47-B04E-A2505C8B8E84}"/>
              </a:ext>
            </a:extLst>
          </p:cNvPr>
          <p:cNvPicPr>
            <a:picLocks noGrp="1" noChangeAspect="1"/>
          </p:cNvPicPr>
          <p:nvPr>
            <p:ph idx="1"/>
          </p:nvPr>
        </p:nvPicPr>
        <p:blipFill rotWithShape="1">
          <a:blip r:embed="rId8"/>
          <a:srcRect l="10977" r="15836"/>
          <a:stretch/>
        </p:blipFill>
        <p:spPr>
          <a:xfrm>
            <a:off x="260885" y="2819959"/>
            <a:ext cx="1637823" cy="2237865"/>
          </a:xfrm>
        </p:spPr>
      </p:pic>
      <p:pic>
        <p:nvPicPr>
          <p:cNvPr id="14" name="Picture 13">
            <a:extLst>
              <a:ext uri="{FF2B5EF4-FFF2-40B4-BE49-F238E27FC236}">
                <a16:creationId xmlns:a16="http://schemas.microsoft.com/office/drawing/2014/main" id="{9BE81E4E-D2FF-C84A-92C0-1E456A11B9BE}"/>
              </a:ext>
            </a:extLst>
          </p:cNvPr>
          <p:cNvPicPr>
            <a:picLocks noChangeAspect="1"/>
          </p:cNvPicPr>
          <p:nvPr/>
        </p:nvPicPr>
        <p:blipFill>
          <a:blip r:embed="rId9"/>
          <a:stretch>
            <a:fillRect/>
          </a:stretch>
        </p:blipFill>
        <p:spPr>
          <a:xfrm>
            <a:off x="4368864" y="2379097"/>
            <a:ext cx="1641020" cy="2258285"/>
          </a:xfrm>
          <a:prstGeom prst="rect">
            <a:avLst/>
          </a:prstGeom>
        </p:spPr>
      </p:pic>
    </p:spTree>
    <p:extLst>
      <p:ext uri="{BB962C8B-B14F-4D97-AF65-F5344CB8AC3E}">
        <p14:creationId xmlns:p14="http://schemas.microsoft.com/office/powerpoint/2010/main" val="3049833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B25A2-1251-8A40-AA08-5F4C9E9C47B2}"/>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8AC4ECD8-0C8C-B445-BBD9-24FD066565CC}"/>
              </a:ext>
            </a:extLst>
          </p:cNvPr>
          <p:cNvSpPr>
            <a:spLocks noGrp="1"/>
          </p:cNvSpPr>
          <p:nvPr>
            <p:ph sz="half" idx="1"/>
          </p:nvPr>
        </p:nvSpPr>
        <p:spPr/>
        <p:txBody>
          <a:bodyPr/>
          <a:lstStyle/>
          <a:p>
            <a:r>
              <a:rPr lang="en-US" dirty="0"/>
              <a:t>Website: </a:t>
            </a:r>
            <a:r>
              <a:rPr lang="en-US" dirty="0">
                <a:hlinkClick r:id="rId3"/>
              </a:rPr>
              <a:t>https://www.ess.uci.edu/</a:t>
            </a:r>
            <a:r>
              <a:rPr lang="en-US" dirty="0"/>
              <a:t> </a:t>
            </a:r>
          </a:p>
          <a:p>
            <a:r>
              <a:rPr lang="en-US" dirty="0"/>
              <a:t>Instagram:  @</a:t>
            </a:r>
            <a:r>
              <a:rPr lang="en-US" dirty="0" err="1"/>
              <a:t>uciess</a:t>
            </a:r>
            <a:endParaRPr lang="en-US" dirty="0"/>
          </a:p>
          <a:p>
            <a:r>
              <a:rPr lang="en-US" dirty="0"/>
              <a:t>Twitter: @</a:t>
            </a:r>
            <a:r>
              <a:rPr lang="en-US" dirty="0" err="1"/>
              <a:t>uciess</a:t>
            </a:r>
            <a:endParaRPr lang="en-US" dirty="0"/>
          </a:p>
          <a:p>
            <a:r>
              <a:rPr lang="en-US" dirty="0"/>
              <a:t>Facebook:  UCI.ESS</a:t>
            </a:r>
          </a:p>
          <a:p>
            <a:r>
              <a:rPr lang="en-US" dirty="0"/>
              <a:t>Email: </a:t>
            </a:r>
            <a:r>
              <a:rPr lang="en-US" dirty="0">
                <a:hlinkClick r:id="rId4"/>
              </a:rPr>
              <a:t>studentaffairs@ess.uci.edu</a:t>
            </a:r>
            <a:r>
              <a:rPr lang="en-US" dirty="0"/>
              <a:t>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D49F307-B26E-4248-8BD6-C2A8B392E11D}"/>
              </a:ext>
            </a:extLst>
          </p:cNvPr>
          <p:cNvSpPr>
            <a:spLocks noGrp="1"/>
          </p:cNvSpPr>
          <p:nvPr>
            <p:ph type="sldNum" sz="quarter" idx="12"/>
          </p:nvPr>
        </p:nvSpPr>
        <p:spPr/>
        <p:txBody>
          <a:bodyPr/>
          <a:lstStyle/>
          <a:p>
            <a:fld id="{0E806263-86C0-1C41-A2C6-E3B4E633ECBC}" type="slidenum">
              <a:rPr lang="en-US" smtClean="0"/>
              <a:t>12</a:t>
            </a:fld>
            <a:endParaRPr lang="en-US"/>
          </a:p>
        </p:txBody>
      </p:sp>
      <p:pic>
        <p:nvPicPr>
          <p:cNvPr id="7" name="Picture 6">
            <a:extLst>
              <a:ext uri="{FF2B5EF4-FFF2-40B4-BE49-F238E27FC236}">
                <a16:creationId xmlns:a16="http://schemas.microsoft.com/office/drawing/2014/main" id="{2E141907-E87A-6741-BC7B-4E78E34F15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27743" y="4048963"/>
            <a:ext cx="2298537" cy="2298537"/>
          </a:xfrm>
          <a:prstGeom prst="rect">
            <a:avLst/>
          </a:prstGeom>
        </p:spPr>
      </p:pic>
      <p:pic>
        <p:nvPicPr>
          <p:cNvPr id="8" name="Picture Placeholder 7">
            <a:extLst>
              <a:ext uri="{FF2B5EF4-FFF2-40B4-BE49-F238E27FC236}">
                <a16:creationId xmlns:a16="http://schemas.microsoft.com/office/drawing/2014/main" id="{F81B85AB-AD64-1544-A701-8D0E72A84515}"/>
              </a:ext>
            </a:extLst>
          </p:cNvPr>
          <p:cNvPicPr>
            <a:picLocks noGrp="1" noChangeAspect="1"/>
          </p:cNvPicPr>
          <p:nvPr>
            <p:ph type="pic" idx="13"/>
          </p:nvPr>
        </p:nvPicPr>
        <p:blipFill>
          <a:blip r:embed="rId6"/>
          <a:srcRect t="279" b="279"/>
          <a:stretch>
            <a:fillRect/>
          </a:stretch>
        </p:blipFill>
        <p:spPr/>
      </p:pic>
    </p:spTree>
    <p:extLst>
      <p:ext uri="{BB962C8B-B14F-4D97-AF65-F5344CB8AC3E}">
        <p14:creationId xmlns:p14="http://schemas.microsoft.com/office/powerpoint/2010/main" val="3014089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D200025-67F2-CD45-AA89-0C8167BE85E4}"/>
              </a:ext>
            </a:extLst>
          </p:cNvPr>
          <p:cNvPicPr>
            <a:picLocks noChangeAspect="1" noChangeArrowheads="1"/>
          </p:cNvPicPr>
          <p:nvPr/>
        </p:nvPicPr>
        <p:blipFill>
          <a:blip r:embed="rId3" cstate="print">
            <a:alphaModFix/>
            <a:extLst>
              <a:ext uri="{28A0092B-C50C-407E-A947-70E740481C1C}">
                <a14:useLocalDpi xmlns:a14="http://schemas.microsoft.com/office/drawing/2010/main"/>
              </a:ext>
            </a:extLst>
          </a:blip>
          <a:srcRect/>
          <a:stretch>
            <a:fillRect/>
          </a:stretch>
        </p:blipFill>
        <p:spPr bwMode="auto">
          <a:xfrm>
            <a:off x="2929500" y="2650344"/>
            <a:ext cx="5804241" cy="38457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C6E12B6-8723-0544-8DBA-B6827930F3E1}"/>
              </a:ext>
            </a:extLst>
          </p:cNvPr>
          <p:cNvSpPr>
            <a:spLocks noGrp="1"/>
          </p:cNvSpPr>
          <p:nvPr>
            <p:ph type="title"/>
          </p:nvPr>
        </p:nvSpPr>
        <p:spPr>
          <a:xfrm>
            <a:off x="609600" y="1210085"/>
            <a:ext cx="10972800" cy="1143000"/>
          </a:xfrm>
        </p:spPr>
        <p:txBody>
          <a:bodyPr>
            <a:normAutofit fontScale="90000"/>
          </a:bodyPr>
          <a:lstStyle/>
          <a:p>
            <a:pPr>
              <a:lnSpc>
                <a:spcPct val="150000"/>
              </a:lnSpc>
            </a:pPr>
            <a:r>
              <a:rPr lang="en-US" dirty="0"/>
              <a:t>Are you passionate about climate change?</a:t>
            </a:r>
            <a:br>
              <a:rPr lang="en-US" dirty="0"/>
            </a:br>
            <a:r>
              <a:rPr lang="en-US" sz="3100" i="1" dirty="0">
                <a:solidFill>
                  <a:srgbClr val="555959"/>
                </a:solidFill>
              </a:rPr>
              <a:t>Consider a career in climate change science and solutions</a:t>
            </a:r>
            <a:endParaRPr lang="en-US" sz="2400" dirty="0"/>
          </a:p>
        </p:txBody>
      </p:sp>
      <p:sp>
        <p:nvSpPr>
          <p:cNvPr id="4" name="Slide Number Placeholder 3">
            <a:extLst>
              <a:ext uri="{FF2B5EF4-FFF2-40B4-BE49-F238E27FC236}">
                <a16:creationId xmlns:a16="http://schemas.microsoft.com/office/drawing/2014/main" id="{461D3AF4-6370-574F-9761-E3B6829B2A09}"/>
              </a:ext>
            </a:extLst>
          </p:cNvPr>
          <p:cNvSpPr>
            <a:spLocks noGrp="1"/>
          </p:cNvSpPr>
          <p:nvPr>
            <p:ph type="sldNum" sz="quarter" idx="12"/>
          </p:nvPr>
        </p:nvSpPr>
        <p:spPr/>
        <p:txBody>
          <a:bodyPr/>
          <a:lstStyle/>
          <a:p>
            <a:fld id="{0E806263-86C0-1C41-A2C6-E3B4E633ECBC}" type="slidenum">
              <a:rPr lang="en-US" smtClean="0"/>
              <a:t>2</a:t>
            </a:fld>
            <a:endParaRPr lang="en-US" dirty="0"/>
          </a:p>
        </p:txBody>
      </p:sp>
    </p:spTree>
    <p:extLst>
      <p:ext uri="{BB962C8B-B14F-4D97-AF65-F5344CB8AC3E}">
        <p14:creationId xmlns:p14="http://schemas.microsoft.com/office/powerpoint/2010/main" val="1897172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hat can be done to stop the United Nations abusing its immunity">
            <a:extLst>
              <a:ext uri="{FF2B5EF4-FFF2-40B4-BE49-F238E27FC236}">
                <a16:creationId xmlns:a16="http://schemas.microsoft.com/office/drawing/2014/main" id="{3030B21C-022D-DD47-9CA8-32A7236708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75" r="4547"/>
          <a:stretch/>
        </p:blipFill>
        <p:spPr bwMode="auto">
          <a:xfrm>
            <a:off x="9109861" y="4158620"/>
            <a:ext cx="2805499" cy="2233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3A000C-5BF6-DC4E-9F4C-752E0B1EFD4C}"/>
              </a:ext>
            </a:extLst>
          </p:cNvPr>
          <p:cNvSpPr>
            <a:spLocks noGrp="1"/>
          </p:cNvSpPr>
          <p:nvPr>
            <p:ph type="title"/>
          </p:nvPr>
        </p:nvSpPr>
        <p:spPr>
          <a:xfrm>
            <a:off x="609600" y="874472"/>
            <a:ext cx="10972800" cy="1143000"/>
          </a:xfrm>
        </p:spPr>
        <p:txBody>
          <a:bodyPr>
            <a:normAutofit/>
          </a:bodyPr>
          <a:lstStyle/>
          <a:p>
            <a:r>
              <a:rPr lang="en-US" dirty="0"/>
              <a:t>What you will learn about</a:t>
            </a:r>
          </a:p>
        </p:txBody>
      </p:sp>
      <p:grpSp>
        <p:nvGrpSpPr>
          <p:cNvPr id="18" name="Group 17">
            <a:extLst>
              <a:ext uri="{FF2B5EF4-FFF2-40B4-BE49-F238E27FC236}">
                <a16:creationId xmlns:a16="http://schemas.microsoft.com/office/drawing/2014/main" id="{A210E42F-12B6-7240-9FB0-9E9CF9F6C42D}"/>
              </a:ext>
            </a:extLst>
          </p:cNvPr>
          <p:cNvGrpSpPr>
            <a:grpSpLocks noChangeAspect="1"/>
          </p:cNvGrpSpPr>
          <p:nvPr/>
        </p:nvGrpSpPr>
        <p:grpSpPr>
          <a:xfrm>
            <a:off x="124218" y="1875479"/>
            <a:ext cx="2872981" cy="2194560"/>
            <a:chOff x="146022" y="1828800"/>
            <a:chExt cx="2825778" cy="2115614"/>
          </a:xfrm>
        </p:grpSpPr>
        <p:pic>
          <p:nvPicPr>
            <p:cNvPr id="19" name="Picture 18">
              <a:extLst>
                <a:ext uri="{FF2B5EF4-FFF2-40B4-BE49-F238E27FC236}">
                  <a16:creationId xmlns:a16="http://schemas.microsoft.com/office/drawing/2014/main" id="{24E702BC-BA48-0A4A-8698-0316F177252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6022" y="1828800"/>
              <a:ext cx="2740174" cy="2115614"/>
            </a:xfrm>
            <a:prstGeom prst="rect">
              <a:avLst/>
            </a:prstGeom>
            <a:ln>
              <a:solidFill>
                <a:schemeClr val="accent1"/>
              </a:solidFill>
            </a:ln>
          </p:spPr>
        </p:pic>
        <p:sp>
          <p:nvSpPr>
            <p:cNvPr id="20" name="TextBox 19">
              <a:extLst>
                <a:ext uri="{FF2B5EF4-FFF2-40B4-BE49-F238E27FC236}">
                  <a16:creationId xmlns:a16="http://schemas.microsoft.com/office/drawing/2014/main" id="{064D1F2B-7FFA-2846-A94C-19829FDC6DD9}"/>
                </a:ext>
              </a:extLst>
            </p:cNvPr>
            <p:cNvSpPr txBox="1"/>
            <p:nvPr/>
          </p:nvSpPr>
          <p:spPr>
            <a:xfrm>
              <a:off x="1143000" y="3505200"/>
              <a:ext cx="1828800" cy="400110"/>
            </a:xfrm>
            <a:prstGeom prst="rect">
              <a:avLst/>
            </a:prstGeom>
            <a:noFill/>
          </p:spPr>
          <p:txBody>
            <a:bodyPr wrap="square" rtlCol="0">
              <a:spAutoFit/>
            </a:bodyPr>
            <a:lstStyle/>
            <a:p>
              <a:pPr algn="ctr"/>
              <a:r>
                <a:rPr lang="en-US" sz="2000" b="1" i="1" dirty="0">
                  <a:solidFill>
                    <a:srgbClr val="002060"/>
                  </a:solidFill>
                  <a:latin typeface="Calibri" charset="0"/>
                  <a:ea typeface="Calibri" charset="0"/>
                  <a:cs typeface="Calibri" charset="0"/>
                </a:rPr>
                <a:t>Atmosphere</a:t>
              </a:r>
              <a:endParaRPr lang="en-US" sz="2000" i="1" dirty="0">
                <a:solidFill>
                  <a:srgbClr val="002060"/>
                </a:solidFill>
                <a:latin typeface="Calibri" charset="0"/>
                <a:ea typeface="Calibri" charset="0"/>
                <a:cs typeface="Calibri" charset="0"/>
              </a:endParaRPr>
            </a:p>
          </p:txBody>
        </p:sp>
      </p:grpSp>
      <p:grpSp>
        <p:nvGrpSpPr>
          <p:cNvPr id="21" name="Group 20">
            <a:extLst>
              <a:ext uri="{FF2B5EF4-FFF2-40B4-BE49-F238E27FC236}">
                <a16:creationId xmlns:a16="http://schemas.microsoft.com/office/drawing/2014/main" id="{A5E9C673-D111-6D4F-AF19-59DDE8D1FDA8}"/>
              </a:ext>
            </a:extLst>
          </p:cNvPr>
          <p:cNvGrpSpPr>
            <a:grpSpLocks noChangeAspect="1"/>
          </p:cNvGrpSpPr>
          <p:nvPr/>
        </p:nvGrpSpPr>
        <p:grpSpPr>
          <a:xfrm>
            <a:off x="3109770" y="4113657"/>
            <a:ext cx="2991860" cy="2234695"/>
            <a:chOff x="3153296" y="4608159"/>
            <a:chExt cx="2942704" cy="2154305"/>
          </a:xfrm>
        </p:grpSpPr>
        <p:pic>
          <p:nvPicPr>
            <p:cNvPr id="22" name="Picture 21">
              <a:extLst>
                <a:ext uri="{FF2B5EF4-FFF2-40B4-BE49-F238E27FC236}">
                  <a16:creationId xmlns:a16="http://schemas.microsoft.com/office/drawing/2014/main" id="{0060D030-C7C5-7D4F-A5F1-A42D79065C58}"/>
                </a:ext>
              </a:extLst>
            </p:cNvPr>
            <p:cNvPicPr>
              <a:picLocks noChangeAspect="1"/>
            </p:cNvPicPr>
            <p:nvPr/>
          </p:nvPicPr>
          <p:blipFill>
            <a:blip r:embed="rId5"/>
            <a:stretch>
              <a:fillRect/>
            </a:stretch>
          </p:blipFill>
          <p:spPr>
            <a:xfrm>
              <a:off x="3153296" y="4615596"/>
              <a:ext cx="2752395" cy="2146868"/>
            </a:xfrm>
            <a:prstGeom prst="rect">
              <a:avLst/>
            </a:prstGeom>
            <a:ln>
              <a:solidFill>
                <a:schemeClr val="accent1"/>
              </a:solidFill>
            </a:ln>
          </p:spPr>
        </p:pic>
        <p:sp>
          <p:nvSpPr>
            <p:cNvPr id="23" name="TextBox 22">
              <a:extLst>
                <a:ext uri="{FF2B5EF4-FFF2-40B4-BE49-F238E27FC236}">
                  <a16:creationId xmlns:a16="http://schemas.microsoft.com/office/drawing/2014/main" id="{DC9B924F-2254-A54F-B4BC-EE31DD770C93}"/>
                </a:ext>
              </a:extLst>
            </p:cNvPr>
            <p:cNvSpPr txBox="1"/>
            <p:nvPr/>
          </p:nvSpPr>
          <p:spPr>
            <a:xfrm>
              <a:off x="4267200" y="4608159"/>
              <a:ext cx="1828800" cy="400110"/>
            </a:xfrm>
            <a:prstGeom prst="rect">
              <a:avLst/>
            </a:prstGeom>
            <a:noFill/>
          </p:spPr>
          <p:txBody>
            <a:bodyPr wrap="square" rtlCol="0">
              <a:spAutoFit/>
            </a:bodyPr>
            <a:lstStyle/>
            <a:p>
              <a:pPr algn="ctr"/>
              <a:r>
                <a:rPr lang="en-US" sz="2000" b="1" i="1" dirty="0">
                  <a:solidFill>
                    <a:schemeClr val="bg1"/>
                  </a:solidFill>
                  <a:latin typeface="Calibri" charset="0"/>
                  <a:ea typeface="Calibri" charset="0"/>
                  <a:cs typeface="Calibri" charset="0"/>
                </a:rPr>
                <a:t>Freshwater</a:t>
              </a:r>
              <a:endParaRPr lang="en-US" sz="2000" i="1" dirty="0">
                <a:solidFill>
                  <a:schemeClr val="bg1"/>
                </a:solidFill>
                <a:latin typeface="Calibri" charset="0"/>
                <a:ea typeface="Calibri" charset="0"/>
                <a:cs typeface="Calibri" charset="0"/>
              </a:endParaRPr>
            </a:p>
          </p:txBody>
        </p:sp>
      </p:grpSp>
      <p:grpSp>
        <p:nvGrpSpPr>
          <p:cNvPr id="27" name="Group 26">
            <a:extLst>
              <a:ext uri="{FF2B5EF4-FFF2-40B4-BE49-F238E27FC236}">
                <a16:creationId xmlns:a16="http://schemas.microsoft.com/office/drawing/2014/main" id="{067A621E-C87F-6D4E-9356-37BCB3775411}"/>
              </a:ext>
            </a:extLst>
          </p:cNvPr>
          <p:cNvGrpSpPr>
            <a:grpSpLocks noChangeAspect="1"/>
          </p:cNvGrpSpPr>
          <p:nvPr/>
        </p:nvGrpSpPr>
        <p:grpSpPr>
          <a:xfrm>
            <a:off x="6161081" y="1870721"/>
            <a:ext cx="3022791" cy="2194560"/>
            <a:chOff x="6239205" y="1795938"/>
            <a:chExt cx="3022594" cy="2150814"/>
          </a:xfrm>
        </p:grpSpPr>
        <p:pic>
          <p:nvPicPr>
            <p:cNvPr id="28" name="Picture 27">
              <a:extLst>
                <a:ext uri="{FF2B5EF4-FFF2-40B4-BE49-F238E27FC236}">
                  <a16:creationId xmlns:a16="http://schemas.microsoft.com/office/drawing/2014/main" id="{E8EF9BDF-BDAD-4447-922D-4647A5FF472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39205" y="1795938"/>
              <a:ext cx="2752395" cy="2150814"/>
            </a:xfrm>
            <a:prstGeom prst="rect">
              <a:avLst/>
            </a:prstGeom>
            <a:ln>
              <a:solidFill>
                <a:schemeClr val="accent1"/>
              </a:solidFill>
            </a:ln>
          </p:spPr>
        </p:pic>
        <p:sp>
          <p:nvSpPr>
            <p:cNvPr id="29" name="TextBox 28">
              <a:extLst>
                <a:ext uri="{FF2B5EF4-FFF2-40B4-BE49-F238E27FC236}">
                  <a16:creationId xmlns:a16="http://schemas.microsoft.com/office/drawing/2014/main" id="{D3F2E080-1A56-9542-8AD8-D2554597580A}"/>
                </a:ext>
              </a:extLst>
            </p:cNvPr>
            <p:cNvSpPr txBox="1"/>
            <p:nvPr/>
          </p:nvSpPr>
          <p:spPr>
            <a:xfrm>
              <a:off x="7432999" y="1812871"/>
              <a:ext cx="1828800" cy="400110"/>
            </a:xfrm>
            <a:prstGeom prst="rect">
              <a:avLst/>
            </a:prstGeom>
            <a:noFill/>
          </p:spPr>
          <p:txBody>
            <a:bodyPr wrap="square" rtlCol="0">
              <a:spAutoFit/>
            </a:bodyPr>
            <a:lstStyle/>
            <a:p>
              <a:pPr algn="ctr"/>
              <a:r>
                <a:rPr lang="en-US" sz="2000" b="1" i="1" dirty="0">
                  <a:solidFill>
                    <a:srgbClr val="002060"/>
                  </a:solidFill>
                  <a:latin typeface="Calibri" charset="0"/>
                  <a:ea typeface="Calibri" charset="0"/>
                  <a:cs typeface="Calibri" charset="0"/>
                </a:rPr>
                <a:t>Ocean</a:t>
              </a:r>
              <a:endParaRPr lang="en-US" sz="2000" i="1" dirty="0">
                <a:solidFill>
                  <a:srgbClr val="002060"/>
                </a:solidFill>
                <a:latin typeface="Calibri" charset="0"/>
                <a:ea typeface="Calibri" charset="0"/>
                <a:cs typeface="Calibri" charset="0"/>
              </a:endParaRPr>
            </a:p>
          </p:txBody>
        </p:sp>
      </p:grpSp>
      <p:pic>
        <p:nvPicPr>
          <p:cNvPr id="30" name="Picture 29">
            <a:extLst>
              <a:ext uri="{FF2B5EF4-FFF2-40B4-BE49-F238E27FC236}">
                <a16:creationId xmlns:a16="http://schemas.microsoft.com/office/drawing/2014/main" id="{F64DB63C-763A-0D4A-80C3-2B27BAE3B4C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109770" y="1875825"/>
            <a:ext cx="2855104" cy="2193457"/>
          </a:xfrm>
          <a:prstGeom prst="rect">
            <a:avLst/>
          </a:prstGeom>
          <a:ln>
            <a:solidFill>
              <a:schemeClr val="accent1"/>
            </a:solidFill>
          </a:ln>
        </p:spPr>
      </p:pic>
      <p:grpSp>
        <p:nvGrpSpPr>
          <p:cNvPr id="31" name="Group 30">
            <a:extLst>
              <a:ext uri="{FF2B5EF4-FFF2-40B4-BE49-F238E27FC236}">
                <a16:creationId xmlns:a16="http://schemas.microsoft.com/office/drawing/2014/main" id="{ECE41408-1560-4A4F-A3C9-CAFE7D11D02D}"/>
              </a:ext>
            </a:extLst>
          </p:cNvPr>
          <p:cNvGrpSpPr>
            <a:grpSpLocks noChangeAspect="1"/>
          </p:cNvGrpSpPr>
          <p:nvPr/>
        </p:nvGrpSpPr>
        <p:grpSpPr>
          <a:xfrm>
            <a:off x="6036407" y="4100776"/>
            <a:ext cx="2910088" cy="2281736"/>
            <a:chOff x="6129325" y="4559320"/>
            <a:chExt cx="2862275" cy="2199653"/>
          </a:xfrm>
        </p:grpSpPr>
        <p:pic>
          <p:nvPicPr>
            <p:cNvPr id="32" name="Picture 31">
              <a:extLst>
                <a:ext uri="{FF2B5EF4-FFF2-40B4-BE49-F238E27FC236}">
                  <a16:creationId xmlns:a16="http://schemas.microsoft.com/office/drawing/2014/main" id="{B9194026-E9C1-E145-9A93-B559A984CC3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239205" y="4608159"/>
              <a:ext cx="2752395" cy="2150814"/>
            </a:xfrm>
            <a:prstGeom prst="rect">
              <a:avLst/>
            </a:prstGeom>
            <a:ln>
              <a:solidFill>
                <a:schemeClr val="accent1"/>
              </a:solidFill>
            </a:ln>
          </p:spPr>
        </p:pic>
        <p:sp>
          <p:nvSpPr>
            <p:cNvPr id="33" name="TextBox 32">
              <a:extLst>
                <a:ext uri="{FF2B5EF4-FFF2-40B4-BE49-F238E27FC236}">
                  <a16:creationId xmlns:a16="http://schemas.microsoft.com/office/drawing/2014/main" id="{AA2E6EB4-D71E-AF41-8368-BDC7DBC133A5}"/>
                </a:ext>
              </a:extLst>
            </p:cNvPr>
            <p:cNvSpPr txBox="1"/>
            <p:nvPr/>
          </p:nvSpPr>
          <p:spPr>
            <a:xfrm>
              <a:off x="6129325" y="4559320"/>
              <a:ext cx="1828800" cy="400110"/>
            </a:xfrm>
            <a:prstGeom prst="rect">
              <a:avLst/>
            </a:prstGeom>
            <a:noFill/>
          </p:spPr>
          <p:txBody>
            <a:bodyPr wrap="square" rtlCol="0">
              <a:spAutoFit/>
            </a:bodyPr>
            <a:lstStyle/>
            <a:p>
              <a:pPr algn="ctr"/>
              <a:r>
                <a:rPr lang="en-US" sz="2000" b="1" i="1">
                  <a:solidFill>
                    <a:srgbClr val="002060"/>
                  </a:solidFill>
                  <a:latin typeface="Calibri" charset="0"/>
                  <a:ea typeface="Calibri" charset="0"/>
                  <a:cs typeface="Calibri" charset="0"/>
                </a:rPr>
                <a:t>Agriculture</a:t>
              </a:r>
              <a:endParaRPr lang="en-US" sz="2000" i="1" dirty="0">
                <a:solidFill>
                  <a:srgbClr val="002060"/>
                </a:solidFill>
                <a:latin typeface="Calibri" charset="0"/>
                <a:ea typeface="Calibri" charset="0"/>
                <a:cs typeface="Calibri" charset="0"/>
              </a:endParaRPr>
            </a:p>
          </p:txBody>
        </p:sp>
      </p:grpSp>
      <p:grpSp>
        <p:nvGrpSpPr>
          <p:cNvPr id="34" name="Group 33">
            <a:extLst>
              <a:ext uri="{FF2B5EF4-FFF2-40B4-BE49-F238E27FC236}">
                <a16:creationId xmlns:a16="http://schemas.microsoft.com/office/drawing/2014/main" id="{4171CA7F-BE97-4647-9DE7-29D6694F169E}"/>
              </a:ext>
            </a:extLst>
          </p:cNvPr>
          <p:cNvGrpSpPr>
            <a:grpSpLocks noChangeAspect="1"/>
          </p:cNvGrpSpPr>
          <p:nvPr/>
        </p:nvGrpSpPr>
        <p:grpSpPr>
          <a:xfrm>
            <a:off x="124219" y="4112147"/>
            <a:ext cx="3182872" cy="2226982"/>
            <a:chOff x="146022" y="4612104"/>
            <a:chExt cx="3130578" cy="2146869"/>
          </a:xfrm>
        </p:grpSpPr>
        <p:pic>
          <p:nvPicPr>
            <p:cNvPr id="35" name="Picture 34">
              <a:extLst>
                <a:ext uri="{FF2B5EF4-FFF2-40B4-BE49-F238E27FC236}">
                  <a16:creationId xmlns:a16="http://schemas.microsoft.com/office/drawing/2014/main" id="{862C8A7A-8E69-A148-BEE9-A4D116F61FAE}"/>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46022" y="4612104"/>
              <a:ext cx="2743201" cy="2146869"/>
            </a:xfrm>
            <a:prstGeom prst="rect">
              <a:avLst/>
            </a:prstGeom>
            <a:ln>
              <a:solidFill>
                <a:schemeClr val="accent1"/>
              </a:solidFill>
            </a:ln>
          </p:spPr>
        </p:pic>
        <p:sp>
          <p:nvSpPr>
            <p:cNvPr id="36" name="TextBox 35">
              <a:extLst>
                <a:ext uri="{FF2B5EF4-FFF2-40B4-BE49-F238E27FC236}">
                  <a16:creationId xmlns:a16="http://schemas.microsoft.com/office/drawing/2014/main" id="{032AAAF6-CC80-A144-B6A1-45B48A85A5F6}"/>
                </a:ext>
              </a:extLst>
            </p:cNvPr>
            <p:cNvSpPr txBox="1"/>
            <p:nvPr/>
          </p:nvSpPr>
          <p:spPr>
            <a:xfrm>
              <a:off x="1447800" y="6358863"/>
              <a:ext cx="1828800" cy="400110"/>
            </a:xfrm>
            <a:prstGeom prst="rect">
              <a:avLst/>
            </a:prstGeom>
            <a:noFill/>
          </p:spPr>
          <p:txBody>
            <a:bodyPr wrap="square" rtlCol="0">
              <a:spAutoFit/>
            </a:bodyPr>
            <a:lstStyle/>
            <a:p>
              <a:pPr algn="ctr"/>
              <a:r>
                <a:rPr lang="en-US" sz="2000" b="1" i="1">
                  <a:solidFill>
                    <a:schemeClr val="bg1"/>
                  </a:solidFill>
                  <a:latin typeface="Calibri" charset="0"/>
                  <a:ea typeface="Calibri" charset="0"/>
                  <a:cs typeface="Calibri" charset="0"/>
                </a:rPr>
                <a:t>Energy</a:t>
              </a:r>
              <a:endParaRPr lang="en-US" sz="2000" i="1" dirty="0">
                <a:solidFill>
                  <a:schemeClr val="bg1"/>
                </a:solidFill>
                <a:latin typeface="Calibri" charset="0"/>
                <a:ea typeface="Calibri" charset="0"/>
                <a:cs typeface="Calibri" charset="0"/>
              </a:endParaRPr>
            </a:p>
          </p:txBody>
        </p:sp>
      </p:grpSp>
      <p:sp>
        <p:nvSpPr>
          <p:cNvPr id="37" name="TextBox 36">
            <a:extLst>
              <a:ext uri="{FF2B5EF4-FFF2-40B4-BE49-F238E27FC236}">
                <a16:creationId xmlns:a16="http://schemas.microsoft.com/office/drawing/2014/main" id="{BA1D4517-B69F-454E-9BE4-3F6FD2660533}"/>
              </a:ext>
            </a:extLst>
          </p:cNvPr>
          <p:cNvSpPr txBox="1"/>
          <p:nvPr/>
        </p:nvSpPr>
        <p:spPr>
          <a:xfrm>
            <a:off x="2650067" y="3672354"/>
            <a:ext cx="1828800" cy="400110"/>
          </a:xfrm>
          <a:prstGeom prst="rect">
            <a:avLst/>
          </a:prstGeom>
          <a:noFill/>
        </p:spPr>
        <p:txBody>
          <a:bodyPr wrap="square" rtlCol="0">
            <a:spAutoFit/>
          </a:bodyPr>
          <a:lstStyle/>
          <a:p>
            <a:pPr algn="ctr"/>
            <a:r>
              <a:rPr lang="en-US" sz="2000" b="1" i="1">
                <a:solidFill>
                  <a:schemeClr val="bg1"/>
                </a:solidFill>
                <a:latin typeface="Calibri" charset="0"/>
                <a:ea typeface="Calibri" charset="0"/>
                <a:cs typeface="Calibri" charset="0"/>
              </a:rPr>
              <a:t>Land</a:t>
            </a:r>
            <a:endParaRPr lang="en-US" sz="2000" i="1" dirty="0">
              <a:solidFill>
                <a:schemeClr val="bg1"/>
              </a:solidFill>
              <a:latin typeface="Calibri" charset="0"/>
              <a:ea typeface="Calibri" charset="0"/>
              <a:cs typeface="Calibri" charset="0"/>
            </a:endParaRPr>
          </a:p>
        </p:txBody>
      </p:sp>
      <p:pic>
        <p:nvPicPr>
          <p:cNvPr id="2050" name="Picture 2" descr="Image">
            <a:extLst>
              <a:ext uri="{FF2B5EF4-FFF2-40B4-BE49-F238E27FC236}">
                <a16:creationId xmlns:a16="http://schemas.microsoft.com/office/drawing/2014/main" id="{AA697A61-682A-754E-92A0-050C4DF1450D}"/>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9109862" y="1877904"/>
            <a:ext cx="2805499" cy="219456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47C031CC-F815-8B45-AD63-8673940E073C}"/>
              </a:ext>
            </a:extLst>
          </p:cNvPr>
          <p:cNvSpPr txBox="1"/>
          <p:nvPr/>
        </p:nvSpPr>
        <p:spPr>
          <a:xfrm>
            <a:off x="8946495" y="3606175"/>
            <a:ext cx="1859349" cy="415041"/>
          </a:xfrm>
          <a:prstGeom prst="rect">
            <a:avLst/>
          </a:prstGeom>
          <a:noFill/>
        </p:spPr>
        <p:txBody>
          <a:bodyPr wrap="square" rtlCol="0">
            <a:spAutoFit/>
          </a:bodyPr>
          <a:lstStyle/>
          <a:p>
            <a:pPr algn="ctr"/>
            <a:r>
              <a:rPr lang="en-US" sz="2000" b="1" i="1" dirty="0">
                <a:solidFill>
                  <a:schemeClr val="bg1"/>
                </a:solidFill>
                <a:latin typeface="Calibri" charset="0"/>
                <a:ea typeface="Calibri" charset="0"/>
                <a:cs typeface="Calibri" charset="0"/>
              </a:rPr>
              <a:t>Biodiversity</a:t>
            </a:r>
            <a:endParaRPr lang="en-US" sz="2000" i="1" dirty="0">
              <a:solidFill>
                <a:schemeClr val="bg1"/>
              </a:solidFill>
              <a:latin typeface="Calibri" charset="0"/>
              <a:ea typeface="Calibri" charset="0"/>
              <a:cs typeface="Calibri" charset="0"/>
            </a:endParaRPr>
          </a:p>
        </p:txBody>
      </p:sp>
      <p:sp>
        <p:nvSpPr>
          <p:cNvPr id="39" name="TextBox 38">
            <a:extLst>
              <a:ext uri="{FF2B5EF4-FFF2-40B4-BE49-F238E27FC236}">
                <a16:creationId xmlns:a16="http://schemas.microsoft.com/office/drawing/2014/main" id="{FAF699E1-8DEA-AB4D-9BA1-60EB0E6222FC}"/>
              </a:ext>
            </a:extLst>
          </p:cNvPr>
          <p:cNvSpPr txBox="1"/>
          <p:nvPr/>
        </p:nvSpPr>
        <p:spPr>
          <a:xfrm>
            <a:off x="10056011" y="4158620"/>
            <a:ext cx="1859349" cy="415041"/>
          </a:xfrm>
          <a:prstGeom prst="rect">
            <a:avLst/>
          </a:prstGeom>
          <a:noFill/>
        </p:spPr>
        <p:txBody>
          <a:bodyPr wrap="square" rtlCol="0">
            <a:spAutoFit/>
          </a:bodyPr>
          <a:lstStyle/>
          <a:p>
            <a:pPr algn="r"/>
            <a:r>
              <a:rPr lang="en-US" sz="2000" b="1" i="1" dirty="0">
                <a:solidFill>
                  <a:schemeClr val="bg1"/>
                </a:solidFill>
                <a:latin typeface="Calibri" charset="0"/>
                <a:ea typeface="Calibri" charset="0"/>
                <a:cs typeface="Calibri" charset="0"/>
              </a:rPr>
              <a:t>Policy</a:t>
            </a:r>
            <a:endParaRPr lang="en-US" sz="2000" i="1" dirty="0">
              <a:solidFill>
                <a:schemeClr val="bg1"/>
              </a:solidFill>
              <a:latin typeface="Calibri" charset="0"/>
              <a:ea typeface="Calibri" charset="0"/>
              <a:cs typeface="Calibri" charset="0"/>
            </a:endParaRPr>
          </a:p>
        </p:txBody>
      </p:sp>
      <p:sp>
        <p:nvSpPr>
          <p:cNvPr id="26" name="Slide Number Placeholder 3">
            <a:extLst>
              <a:ext uri="{FF2B5EF4-FFF2-40B4-BE49-F238E27FC236}">
                <a16:creationId xmlns:a16="http://schemas.microsoft.com/office/drawing/2014/main" id="{397918A5-3F50-BC41-BC35-660CAA58CFBE}"/>
              </a:ext>
            </a:extLst>
          </p:cNvPr>
          <p:cNvSpPr>
            <a:spLocks noGrp="1"/>
          </p:cNvSpPr>
          <p:nvPr>
            <p:ph type="sldNum" sz="quarter" idx="12"/>
          </p:nvPr>
        </p:nvSpPr>
        <p:spPr>
          <a:xfrm>
            <a:off x="9316615" y="6496099"/>
            <a:ext cx="2844800" cy="365125"/>
          </a:xfrm>
        </p:spPr>
        <p:txBody>
          <a:bodyPr/>
          <a:lstStyle/>
          <a:p>
            <a:fld id="{0E806263-86C0-1C41-A2C6-E3B4E633ECBC}" type="slidenum">
              <a:rPr lang="en-US" smtClean="0"/>
              <a:t>3</a:t>
            </a:fld>
            <a:endParaRPr lang="en-US" dirty="0"/>
          </a:p>
        </p:txBody>
      </p:sp>
    </p:spTree>
    <p:extLst>
      <p:ext uri="{BB962C8B-B14F-4D97-AF65-F5344CB8AC3E}">
        <p14:creationId xmlns:p14="http://schemas.microsoft.com/office/powerpoint/2010/main" val="3890558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D9D41-0F85-6B43-AAF2-B7AB94124F9A}"/>
              </a:ext>
            </a:extLst>
          </p:cNvPr>
          <p:cNvSpPr>
            <a:spLocks noGrp="1"/>
          </p:cNvSpPr>
          <p:nvPr>
            <p:ph type="title"/>
          </p:nvPr>
        </p:nvSpPr>
        <p:spPr/>
        <p:txBody>
          <a:bodyPr/>
          <a:lstStyle/>
          <a:p>
            <a:r>
              <a:rPr lang="en-US" dirty="0"/>
              <a:t>Where will you make your mark?</a:t>
            </a:r>
          </a:p>
        </p:txBody>
      </p:sp>
      <p:sp>
        <p:nvSpPr>
          <p:cNvPr id="4" name="Slide Number Placeholder 3">
            <a:extLst>
              <a:ext uri="{FF2B5EF4-FFF2-40B4-BE49-F238E27FC236}">
                <a16:creationId xmlns:a16="http://schemas.microsoft.com/office/drawing/2014/main" id="{E8E9721D-5646-9A49-86B2-A1A0AFAFCD16}"/>
              </a:ext>
            </a:extLst>
          </p:cNvPr>
          <p:cNvSpPr>
            <a:spLocks noGrp="1"/>
          </p:cNvSpPr>
          <p:nvPr>
            <p:ph type="sldNum" sz="quarter" idx="12"/>
          </p:nvPr>
        </p:nvSpPr>
        <p:spPr/>
        <p:txBody>
          <a:bodyPr/>
          <a:lstStyle/>
          <a:p>
            <a:fld id="{0E806263-86C0-1C41-A2C6-E3B4E633ECBC}" type="slidenum">
              <a:rPr lang="en-US" smtClean="0"/>
              <a:t>4</a:t>
            </a:fld>
            <a:endParaRPr lang="en-US"/>
          </a:p>
        </p:txBody>
      </p:sp>
      <p:sp>
        <p:nvSpPr>
          <p:cNvPr id="6" name="TextBox 5">
            <a:extLst>
              <a:ext uri="{FF2B5EF4-FFF2-40B4-BE49-F238E27FC236}">
                <a16:creationId xmlns:a16="http://schemas.microsoft.com/office/drawing/2014/main" id="{452277E4-1AD9-BC4E-B031-C08E630C9E49}"/>
              </a:ext>
            </a:extLst>
          </p:cNvPr>
          <p:cNvSpPr txBox="1"/>
          <p:nvPr/>
        </p:nvSpPr>
        <p:spPr>
          <a:xfrm>
            <a:off x="1707527" y="4358927"/>
            <a:ext cx="1828800" cy="400110"/>
          </a:xfrm>
          <a:prstGeom prst="rect">
            <a:avLst/>
          </a:prstGeom>
          <a:noFill/>
        </p:spPr>
        <p:txBody>
          <a:bodyPr wrap="square" rtlCol="0">
            <a:spAutoFit/>
          </a:bodyPr>
          <a:lstStyle/>
          <a:p>
            <a:pPr algn="ctr"/>
            <a:r>
              <a:rPr lang="en-US" sz="2000" b="1" i="1">
                <a:solidFill>
                  <a:schemeClr val="bg1"/>
                </a:solidFill>
                <a:latin typeface="Calibri" charset="0"/>
                <a:ea typeface="Calibri" charset="0"/>
                <a:cs typeface="Calibri" charset="0"/>
              </a:rPr>
              <a:t>Land</a:t>
            </a:r>
            <a:endParaRPr lang="en-US" sz="2000" i="1" dirty="0">
              <a:solidFill>
                <a:schemeClr val="bg1"/>
              </a:solidFill>
              <a:latin typeface="Calibri" charset="0"/>
              <a:ea typeface="Calibri" charset="0"/>
              <a:cs typeface="Calibri" charset="0"/>
            </a:endParaRPr>
          </a:p>
        </p:txBody>
      </p:sp>
      <p:sp>
        <p:nvSpPr>
          <p:cNvPr id="5" name="TextBox 4">
            <a:extLst>
              <a:ext uri="{FF2B5EF4-FFF2-40B4-BE49-F238E27FC236}">
                <a16:creationId xmlns:a16="http://schemas.microsoft.com/office/drawing/2014/main" id="{8975367A-56A6-1C40-BE17-AA54D814FC36}"/>
              </a:ext>
            </a:extLst>
          </p:cNvPr>
          <p:cNvSpPr txBox="1"/>
          <p:nvPr/>
        </p:nvSpPr>
        <p:spPr>
          <a:xfrm>
            <a:off x="609600" y="2160971"/>
            <a:ext cx="5007667" cy="4247317"/>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4E504F"/>
                </a:solidFill>
              </a:rPr>
              <a:t>Industry</a:t>
            </a:r>
          </a:p>
          <a:p>
            <a:pPr marL="742950" lvl="1" indent="-285750">
              <a:buFont typeface="Arial" panose="020B0604020202020204" pitchFamily="34" charset="0"/>
              <a:buChar char="•"/>
            </a:pPr>
            <a:r>
              <a:rPr lang="en-US" dirty="0">
                <a:solidFill>
                  <a:srgbClr val="4E504F"/>
                </a:solidFill>
              </a:rPr>
              <a:t>Environmental consulting</a:t>
            </a:r>
          </a:p>
          <a:p>
            <a:pPr marL="285750" indent="-285750">
              <a:buFont typeface="Arial" panose="020B0604020202020204" pitchFamily="34" charset="0"/>
              <a:buChar char="•"/>
            </a:pPr>
            <a:r>
              <a:rPr lang="en-US" b="1" dirty="0">
                <a:solidFill>
                  <a:srgbClr val="4E504F"/>
                </a:solidFill>
              </a:rPr>
              <a:t>State/Federal Agency</a:t>
            </a:r>
          </a:p>
          <a:p>
            <a:pPr marL="742950" lvl="1" indent="-285750">
              <a:buFont typeface="Arial" panose="020B0604020202020204" pitchFamily="34" charset="0"/>
              <a:buChar char="•"/>
            </a:pPr>
            <a:r>
              <a:rPr lang="en-US" dirty="0">
                <a:solidFill>
                  <a:srgbClr val="4E504F"/>
                </a:solidFill>
              </a:rPr>
              <a:t>Environmental Protection Agency</a:t>
            </a:r>
          </a:p>
          <a:p>
            <a:pPr marL="742950" lvl="1" indent="-285750">
              <a:buFont typeface="Arial" panose="020B0604020202020204" pitchFamily="34" charset="0"/>
              <a:buChar char="•"/>
            </a:pPr>
            <a:r>
              <a:rPr lang="en-US" dirty="0">
                <a:solidFill>
                  <a:srgbClr val="4E504F"/>
                </a:solidFill>
              </a:rPr>
              <a:t>Air Quality</a:t>
            </a:r>
          </a:p>
          <a:p>
            <a:pPr marL="742950" lvl="1" indent="-285750">
              <a:buFont typeface="Arial" panose="020B0604020202020204" pitchFamily="34" charset="0"/>
              <a:buChar char="•"/>
            </a:pPr>
            <a:r>
              <a:rPr lang="en-US" dirty="0">
                <a:solidFill>
                  <a:srgbClr val="4E504F"/>
                </a:solidFill>
              </a:rPr>
              <a:t>Water management</a:t>
            </a:r>
          </a:p>
          <a:p>
            <a:pPr marL="285750" indent="-285750">
              <a:buFont typeface="Arial" panose="020B0604020202020204" pitchFamily="34" charset="0"/>
              <a:buChar char="•"/>
            </a:pPr>
            <a:r>
              <a:rPr lang="en-US" b="1" dirty="0">
                <a:solidFill>
                  <a:srgbClr val="4E504F"/>
                </a:solidFill>
              </a:rPr>
              <a:t>Research</a:t>
            </a:r>
          </a:p>
          <a:p>
            <a:pPr marL="742950" lvl="1" indent="-285750">
              <a:buFont typeface="Arial" panose="020B0604020202020204" pitchFamily="34" charset="0"/>
              <a:buChar char="•"/>
            </a:pPr>
            <a:r>
              <a:rPr lang="en-US" dirty="0">
                <a:solidFill>
                  <a:srgbClr val="4E504F"/>
                </a:solidFill>
              </a:rPr>
              <a:t>National laboratories</a:t>
            </a:r>
          </a:p>
          <a:p>
            <a:pPr marL="742950" lvl="1" indent="-285750">
              <a:buFont typeface="Arial" panose="020B0604020202020204" pitchFamily="34" charset="0"/>
              <a:buChar char="•"/>
            </a:pPr>
            <a:r>
              <a:rPr lang="en-US" dirty="0">
                <a:solidFill>
                  <a:srgbClr val="4E504F"/>
                </a:solidFill>
              </a:rPr>
              <a:t>Universities</a:t>
            </a:r>
          </a:p>
          <a:p>
            <a:pPr marL="285750" indent="-285750">
              <a:buFont typeface="Arial" panose="020B0604020202020204" pitchFamily="34" charset="0"/>
              <a:buChar char="•"/>
            </a:pPr>
            <a:r>
              <a:rPr lang="en-US" b="1" dirty="0">
                <a:solidFill>
                  <a:srgbClr val="4E504F"/>
                </a:solidFill>
              </a:rPr>
              <a:t>Policy, regulation, NGOs</a:t>
            </a:r>
          </a:p>
          <a:p>
            <a:pPr marL="742950" lvl="1" indent="-285750">
              <a:buFont typeface="Arial" panose="020B0604020202020204" pitchFamily="34" charset="0"/>
              <a:buChar char="•"/>
            </a:pPr>
            <a:r>
              <a:rPr lang="en-US" dirty="0">
                <a:solidFill>
                  <a:srgbClr val="4E504F"/>
                </a:solidFill>
              </a:rPr>
              <a:t>Economics</a:t>
            </a:r>
          </a:p>
          <a:p>
            <a:pPr marL="742950" lvl="1" indent="-285750">
              <a:buFont typeface="Arial" panose="020B0604020202020204" pitchFamily="34" charset="0"/>
              <a:buChar char="•"/>
            </a:pPr>
            <a:r>
              <a:rPr lang="en-US" dirty="0">
                <a:solidFill>
                  <a:srgbClr val="4E504F"/>
                </a:solidFill>
              </a:rPr>
              <a:t>Public policy</a:t>
            </a:r>
          </a:p>
          <a:p>
            <a:pPr marL="285750" indent="-285750">
              <a:buFont typeface="Arial" panose="020B0604020202020204" pitchFamily="34" charset="0"/>
              <a:buChar char="•"/>
            </a:pPr>
            <a:r>
              <a:rPr lang="en-US" b="1" dirty="0">
                <a:solidFill>
                  <a:srgbClr val="4E504F"/>
                </a:solidFill>
              </a:rPr>
              <a:t>Activism</a:t>
            </a:r>
          </a:p>
          <a:p>
            <a:pPr marL="742950" lvl="1" indent="-285750">
              <a:buFont typeface="Arial" panose="020B0604020202020204" pitchFamily="34" charset="0"/>
              <a:buChar char="•"/>
            </a:pPr>
            <a:r>
              <a:rPr lang="en-US" dirty="0">
                <a:solidFill>
                  <a:srgbClr val="4E504F"/>
                </a:solidFill>
              </a:rPr>
              <a:t>Environmental advocacy group </a:t>
            </a:r>
          </a:p>
          <a:p>
            <a:pPr marL="742950" lvl="1" indent="-285750">
              <a:buFont typeface="Arial" panose="020B0604020202020204" pitchFamily="34" charset="0"/>
              <a:buChar char="•"/>
            </a:pPr>
            <a:r>
              <a:rPr lang="en-US" dirty="0">
                <a:solidFill>
                  <a:srgbClr val="4E504F"/>
                </a:solidFill>
              </a:rPr>
              <a:t>…</a:t>
            </a:r>
          </a:p>
        </p:txBody>
      </p:sp>
      <p:pic>
        <p:nvPicPr>
          <p:cNvPr id="2050" name="Picture 2" descr="environmental studies info 2018">
            <a:extLst>
              <a:ext uri="{FF2B5EF4-FFF2-40B4-BE49-F238E27FC236}">
                <a16:creationId xmlns:a16="http://schemas.microsoft.com/office/drawing/2014/main" id="{5D3BF29C-416B-884B-B32A-CBC24CB528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2506629"/>
            <a:ext cx="5754987" cy="3704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351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DD128-5886-B14E-B12C-A2331222C4D1}"/>
              </a:ext>
            </a:extLst>
          </p:cNvPr>
          <p:cNvSpPr>
            <a:spLocks noGrp="1"/>
          </p:cNvSpPr>
          <p:nvPr>
            <p:ph type="title"/>
          </p:nvPr>
        </p:nvSpPr>
        <p:spPr/>
        <p:txBody>
          <a:bodyPr/>
          <a:lstStyle/>
          <a:p>
            <a:r>
              <a:rPr lang="en-US" dirty="0"/>
              <a:t>Where are we?</a:t>
            </a:r>
          </a:p>
        </p:txBody>
      </p:sp>
      <p:sp>
        <p:nvSpPr>
          <p:cNvPr id="3" name="Content Placeholder 2">
            <a:extLst>
              <a:ext uri="{FF2B5EF4-FFF2-40B4-BE49-F238E27FC236}">
                <a16:creationId xmlns:a16="http://schemas.microsoft.com/office/drawing/2014/main" id="{E1435468-D94A-864C-B51A-69AB26AE5D55}"/>
              </a:ext>
            </a:extLst>
          </p:cNvPr>
          <p:cNvSpPr>
            <a:spLocks noGrp="1"/>
          </p:cNvSpPr>
          <p:nvPr>
            <p:ph sz="half" idx="1"/>
          </p:nvPr>
        </p:nvSpPr>
        <p:spPr>
          <a:xfrm>
            <a:off x="149134" y="2146711"/>
            <a:ext cx="5129595" cy="3979453"/>
          </a:xfrm>
        </p:spPr>
        <p:txBody>
          <a:bodyPr anchor="ctr"/>
          <a:lstStyle/>
          <a:p>
            <a:pPr>
              <a:spcAft>
                <a:spcPts val="1200"/>
              </a:spcAft>
            </a:pPr>
            <a:r>
              <a:rPr lang="en-US" dirty="0"/>
              <a:t>Sunny Southern California</a:t>
            </a:r>
          </a:p>
          <a:p>
            <a:pPr>
              <a:spcAft>
                <a:spcPts val="1200"/>
              </a:spcAft>
            </a:pPr>
            <a:r>
              <a:rPr lang="en-US" dirty="0"/>
              <a:t>Reach the beach, go desert camping, or head for the mountains</a:t>
            </a:r>
          </a:p>
          <a:p>
            <a:pPr>
              <a:spcAft>
                <a:spcPts val="1200"/>
              </a:spcAft>
            </a:pPr>
            <a:r>
              <a:rPr lang="en-US" dirty="0"/>
              <a:t>33,000 students, 1,200 faculty members</a:t>
            </a:r>
          </a:p>
          <a:p>
            <a:pPr>
              <a:spcAft>
                <a:spcPts val="1200"/>
              </a:spcAft>
            </a:pPr>
            <a:r>
              <a:rPr lang="en-US" dirty="0"/>
              <a:t>Top green university in U.S</a:t>
            </a:r>
          </a:p>
          <a:p>
            <a:pPr>
              <a:spcAft>
                <a:spcPts val="1200"/>
              </a:spcAft>
            </a:pPr>
            <a:r>
              <a:rPr lang="en-US" dirty="0"/>
              <a:t>Best-Value Education in the nation (</a:t>
            </a:r>
            <a:r>
              <a:rPr lang="en-US" i="1" dirty="0"/>
              <a:t>Money Magazine, Forbes</a:t>
            </a:r>
            <a:r>
              <a:rPr lang="en-US" dirty="0"/>
              <a:t>)</a:t>
            </a:r>
          </a:p>
          <a:p>
            <a:pPr>
              <a:spcAft>
                <a:spcPts val="1200"/>
              </a:spcAft>
            </a:pPr>
            <a:r>
              <a:rPr lang="en-US" dirty="0"/>
              <a:t>Ranked #9 among public universities nationwide (</a:t>
            </a:r>
            <a:r>
              <a:rPr lang="en-US" i="1" dirty="0"/>
              <a:t>U.S. News &amp; World Report</a:t>
            </a:r>
            <a:r>
              <a:rPr lang="en-US" dirty="0"/>
              <a:t>)</a:t>
            </a:r>
          </a:p>
        </p:txBody>
      </p:sp>
      <p:sp>
        <p:nvSpPr>
          <p:cNvPr id="4" name="Slide Number Placeholder 3">
            <a:extLst>
              <a:ext uri="{FF2B5EF4-FFF2-40B4-BE49-F238E27FC236}">
                <a16:creationId xmlns:a16="http://schemas.microsoft.com/office/drawing/2014/main" id="{9EB8CB0E-B447-B447-8228-86245F704B53}"/>
              </a:ext>
            </a:extLst>
          </p:cNvPr>
          <p:cNvSpPr>
            <a:spLocks noGrp="1"/>
          </p:cNvSpPr>
          <p:nvPr>
            <p:ph type="sldNum" sz="quarter" idx="12"/>
          </p:nvPr>
        </p:nvSpPr>
        <p:spPr/>
        <p:txBody>
          <a:bodyPr/>
          <a:lstStyle/>
          <a:p>
            <a:fld id="{0E806263-86C0-1C41-A2C6-E3B4E633ECBC}" type="slidenum">
              <a:rPr lang="en-US" smtClean="0"/>
              <a:t>5</a:t>
            </a:fld>
            <a:endParaRPr lang="en-US"/>
          </a:p>
        </p:txBody>
      </p:sp>
      <p:pic>
        <p:nvPicPr>
          <p:cNvPr id="3080" name="Picture 8">
            <a:extLst>
              <a:ext uri="{FF2B5EF4-FFF2-40B4-BE49-F238E27FC236}">
                <a16:creationId xmlns:a16="http://schemas.microsoft.com/office/drawing/2014/main" id="{865F1E67-0327-D248-8671-E29FD8A01041}"/>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953645" y="2146710"/>
            <a:ext cx="4725939" cy="418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453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B2E4A90-3E3A-3E48-BB2F-08060E58548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70758" y="1043256"/>
            <a:ext cx="3860162" cy="2586325"/>
          </a:xfrm>
          <a:prstGeom prst="rect">
            <a:avLst/>
          </a:prstGeom>
        </p:spPr>
      </p:pic>
      <p:sp>
        <p:nvSpPr>
          <p:cNvPr id="4" name="Slide Number Placeholder 3">
            <a:extLst>
              <a:ext uri="{FF2B5EF4-FFF2-40B4-BE49-F238E27FC236}">
                <a16:creationId xmlns:a16="http://schemas.microsoft.com/office/drawing/2014/main" id="{9315C488-4681-514C-BD24-550A890E3634}"/>
              </a:ext>
            </a:extLst>
          </p:cNvPr>
          <p:cNvSpPr>
            <a:spLocks noGrp="1"/>
          </p:cNvSpPr>
          <p:nvPr>
            <p:ph type="sldNum" sz="quarter" idx="12"/>
          </p:nvPr>
        </p:nvSpPr>
        <p:spPr/>
        <p:txBody>
          <a:bodyPr/>
          <a:lstStyle/>
          <a:p>
            <a:fld id="{0E806263-86C0-1C41-A2C6-E3B4E633ECBC}" type="slidenum">
              <a:rPr lang="en-US" smtClean="0"/>
              <a:t>6</a:t>
            </a:fld>
            <a:endParaRPr lang="en-US"/>
          </a:p>
        </p:txBody>
      </p:sp>
      <p:graphicFrame>
        <p:nvGraphicFramePr>
          <p:cNvPr id="6" name="Content Placeholder 5">
            <a:extLst>
              <a:ext uri="{FF2B5EF4-FFF2-40B4-BE49-F238E27FC236}">
                <a16:creationId xmlns:a16="http://schemas.microsoft.com/office/drawing/2014/main" id="{05023326-9B2E-BC47-BC30-16554C182D88}"/>
              </a:ext>
            </a:extLst>
          </p:cNvPr>
          <p:cNvGraphicFramePr>
            <a:graphicFrameLocks/>
          </p:cNvGraphicFramePr>
          <p:nvPr>
            <p:extLst>
              <p:ext uri="{D42A27DB-BD31-4B8C-83A1-F6EECF244321}">
                <p14:modId xmlns:p14="http://schemas.microsoft.com/office/powerpoint/2010/main" val="859083901"/>
              </p:ext>
            </p:extLst>
          </p:nvPr>
        </p:nvGraphicFramePr>
        <p:xfrm>
          <a:off x="224853" y="3605053"/>
          <a:ext cx="11713147" cy="2642627"/>
        </p:xfrm>
        <a:graphic>
          <a:graphicData uri="http://schemas.openxmlformats.org/drawingml/2006/table">
            <a:tbl>
              <a:tblPr firstRow="1" bandRow="1">
                <a:tableStyleId>{5C22544A-7EE6-4342-B048-85BDC9FD1C3A}</a:tableStyleId>
              </a:tblPr>
              <a:tblGrid>
                <a:gridCol w="3914098">
                  <a:extLst>
                    <a:ext uri="{9D8B030D-6E8A-4147-A177-3AD203B41FA5}">
                      <a16:colId xmlns:a16="http://schemas.microsoft.com/office/drawing/2014/main" val="20000"/>
                    </a:ext>
                  </a:extLst>
                </a:gridCol>
                <a:gridCol w="3914098">
                  <a:extLst>
                    <a:ext uri="{9D8B030D-6E8A-4147-A177-3AD203B41FA5}">
                      <a16:colId xmlns:a16="http://schemas.microsoft.com/office/drawing/2014/main" val="20001"/>
                    </a:ext>
                  </a:extLst>
                </a:gridCol>
                <a:gridCol w="3884951">
                  <a:extLst>
                    <a:ext uri="{9D8B030D-6E8A-4147-A177-3AD203B41FA5}">
                      <a16:colId xmlns:a16="http://schemas.microsoft.com/office/drawing/2014/main" val="20003"/>
                    </a:ext>
                  </a:extLst>
                </a:gridCol>
              </a:tblGrid>
              <a:tr h="6004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4"/>
                          </a:solidFill>
                        </a:rPr>
                        <a:t>B.S. in Earth System Science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endParaRPr>
                    </a:p>
                  </a:txBody>
                  <a:tcPr marL="182880" marR="182880">
                    <a:lnL w="12700" cmpd="sng">
                      <a:noFill/>
                    </a:lnL>
                    <a:lnR w="12700" cap="flat" cmpd="sng" algn="ctr">
                      <a:solidFill>
                        <a:schemeClr val="bg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3"/>
                          </a:solidFill>
                          <a:effectLst/>
                          <a:uLnTx/>
                          <a:uFillTx/>
                          <a:latin typeface="+mn-lt"/>
                          <a:ea typeface="+mn-ea"/>
                          <a:cs typeface="+mn-cs"/>
                        </a:rPr>
                        <a:t>B.A. in Environmental Science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3"/>
                          </a:solidFill>
                          <a:effectLst/>
                          <a:uLnTx/>
                          <a:uFillTx/>
                          <a:latin typeface="+mn-lt"/>
                          <a:ea typeface="+mn-ea"/>
                          <a:cs typeface="+mn-cs"/>
                        </a:rPr>
                        <a:t>&amp; Policy</a:t>
                      </a:r>
                    </a:p>
                  </a:txBody>
                  <a:tcPr marL="182880" marR="1828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5">
                              <a:lumMod val="60000"/>
                              <a:lumOff val="40000"/>
                            </a:schemeClr>
                          </a:solidFill>
                          <a:effectLst/>
                          <a:uLnTx/>
                          <a:uFillTx/>
                          <a:latin typeface="+mn-lt"/>
                          <a:ea typeface="+mn-ea"/>
                          <a:cs typeface="+mn-cs"/>
                        </a:rPr>
                        <a:t>PhD in Earth System Science</a:t>
                      </a:r>
                    </a:p>
                  </a:txBody>
                  <a:tcPr marL="182880" marR="182880">
                    <a:lnL w="12700" cap="flat" cmpd="sng" algn="ctr">
                      <a:solidFill>
                        <a:schemeClr val="bg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289668738"/>
                  </a:ext>
                </a:extLst>
              </a:tr>
              <a:tr h="14486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Learn about the science underlying environment problems, including climate change and ecosystems, ocean acidification, atmospheric pollution, 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Prepare for a career in science or research</a:t>
                      </a:r>
                    </a:p>
                  </a:txBody>
                  <a:tcPr marL="182880" marR="182880">
                    <a:lnL w="12700" cmpd="sng">
                      <a:noFill/>
                    </a:lnL>
                    <a:lnR w="12700" cap="flat" cmpd="sng" algn="ctr">
                      <a:solidFill>
                        <a:schemeClr val="bg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Learn about how science and humans interact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Prepare for careers in government, non-profit, and private industry that involve both science and policy</a:t>
                      </a:r>
                    </a:p>
                  </a:txBody>
                  <a:tcPr marL="182880" marR="18288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Work with researchers with global perspectives and broad research skills, as well as a high level of expertise in specialized areas</a:t>
                      </a:r>
                    </a:p>
                  </a:txBody>
                  <a:tcPr marL="182880" marR="182880">
                    <a:lnL w="12700" cap="flat" cmpd="sng" algn="ctr">
                      <a:solidFill>
                        <a:schemeClr val="bg2"/>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pic>
        <p:nvPicPr>
          <p:cNvPr id="3" name="Picture 2">
            <a:extLst>
              <a:ext uri="{FF2B5EF4-FFF2-40B4-BE49-F238E27FC236}">
                <a16:creationId xmlns:a16="http://schemas.microsoft.com/office/drawing/2014/main" id="{867F5676-A58E-CF46-B2DD-5F189558B214}"/>
              </a:ext>
            </a:extLst>
          </p:cNvPr>
          <p:cNvPicPr>
            <a:picLocks noChangeAspect="1"/>
          </p:cNvPicPr>
          <p:nvPr/>
        </p:nvPicPr>
        <p:blipFill rotWithShape="1">
          <a:blip r:embed="rId4"/>
          <a:srcRect t="12336"/>
          <a:stretch/>
        </p:blipFill>
        <p:spPr>
          <a:xfrm>
            <a:off x="233301" y="1043256"/>
            <a:ext cx="3896390" cy="2561797"/>
          </a:xfrm>
          <a:prstGeom prst="rect">
            <a:avLst/>
          </a:prstGeom>
        </p:spPr>
      </p:pic>
      <p:sp>
        <p:nvSpPr>
          <p:cNvPr id="9" name="TextBox 8">
            <a:extLst>
              <a:ext uri="{FF2B5EF4-FFF2-40B4-BE49-F238E27FC236}">
                <a16:creationId xmlns:a16="http://schemas.microsoft.com/office/drawing/2014/main" id="{CF9D9412-0E78-7F42-8AD4-C95A51D6DCDD}"/>
              </a:ext>
            </a:extLst>
          </p:cNvPr>
          <p:cNvSpPr txBox="1"/>
          <p:nvPr/>
        </p:nvSpPr>
        <p:spPr>
          <a:xfrm>
            <a:off x="2067052" y="4463610"/>
            <a:ext cx="4125277" cy="950040"/>
          </a:xfrm>
          <a:prstGeom prst="rect">
            <a:avLst/>
          </a:prstGeom>
          <a:solidFill>
            <a:schemeClr val="bg1">
              <a:alpha val="66000"/>
            </a:schemeClr>
          </a:solidFill>
          <a:ln w="38100" cap="rnd">
            <a:solidFill>
              <a:srgbClr val="FF0000"/>
            </a:solidFill>
            <a:prstDash val="solid"/>
            <a:round/>
          </a:ln>
        </p:spPr>
        <p:txBody>
          <a:bodyPr wrap="square" rtlCol="0" anchor="ctr">
            <a:noAutofit/>
          </a:bodyPr>
          <a:lstStyle/>
          <a:p>
            <a:pPr algn="ctr"/>
            <a:r>
              <a:rPr lang="en-US" sz="3600" dirty="0">
                <a:ln>
                  <a:solidFill>
                    <a:srgbClr val="FF0000"/>
                  </a:solidFill>
                </a:ln>
                <a:solidFill>
                  <a:srgbClr val="C00000">
                    <a:alpha val="57000"/>
                  </a:srgbClr>
                </a:solidFill>
                <a:effectLst>
                  <a:reflection stA="17000" endPos="65000" dist="50800" dir="5400000" sy="-100000" algn="bl" rotWithShape="0"/>
                </a:effectLst>
              </a:rPr>
              <a:t>Double Major</a:t>
            </a:r>
          </a:p>
        </p:txBody>
      </p:sp>
      <p:pic>
        <p:nvPicPr>
          <p:cNvPr id="1026" name="Picture 2" descr="Renewable Energy">
            <a:extLst>
              <a:ext uri="{FF2B5EF4-FFF2-40B4-BE49-F238E27FC236}">
                <a16:creationId xmlns:a16="http://schemas.microsoft.com/office/drawing/2014/main" id="{8D84EC97-86E6-394C-9E6C-93E0B47770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56" b="-1"/>
          <a:stretch/>
        </p:blipFill>
        <p:spPr bwMode="auto">
          <a:xfrm>
            <a:off x="4138139" y="1043255"/>
            <a:ext cx="3924172" cy="2561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11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4992-4329-A345-A051-EDF0D5FEC204}"/>
              </a:ext>
            </a:extLst>
          </p:cNvPr>
          <p:cNvSpPr>
            <a:spLocks noGrp="1"/>
          </p:cNvSpPr>
          <p:nvPr>
            <p:ph type="title"/>
          </p:nvPr>
        </p:nvSpPr>
        <p:spPr/>
        <p:txBody>
          <a:bodyPr>
            <a:normAutofit/>
          </a:bodyPr>
          <a:lstStyle/>
          <a:p>
            <a:r>
              <a:rPr lang="en-US" dirty="0"/>
              <a:t>B.S. in Earth System Science</a:t>
            </a:r>
          </a:p>
        </p:txBody>
      </p:sp>
      <p:sp>
        <p:nvSpPr>
          <p:cNvPr id="3" name="Content Placeholder 2">
            <a:extLst>
              <a:ext uri="{FF2B5EF4-FFF2-40B4-BE49-F238E27FC236}">
                <a16:creationId xmlns:a16="http://schemas.microsoft.com/office/drawing/2014/main" id="{F57B8B4E-82CF-6548-B891-740D3FCFD77D}"/>
              </a:ext>
            </a:extLst>
          </p:cNvPr>
          <p:cNvSpPr>
            <a:spLocks noGrp="1"/>
          </p:cNvSpPr>
          <p:nvPr>
            <p:ph sz="half" idx="1"/>
          </p:nvPr>
        </p:nvSpPr>
        <p:spPr/>
        <p:txBody>
          <a:bodyPr>
            <a:normAutofit/>
          </a:bodyPr>
          <a:lstStyle/>
          <a:p>
            <a:pPr marL="0" indent="0">
              <a:buNone/>
            </a:pPr>
            <a:r>
              <a:rPr lang="en-US" dirty="0"/>
              <a:t>Focused on the science underlying these problems, including climate change and ecosystems, ocean acidification, atmospheric pollution, etc.</a:t>
            </a:r>
          </a:p>
          <a:p>
            <a:pPr marL="0" indent="0">
              <a:buNone/>
            </a:pPr>
            <a:endParaRPr lang="en-US" dirty="0"/>
          </a:p>
          <a:p>
            <a:pPr marL="0" indent="0">
              <a:buNone/>
            </a:pPr>
            <a:r>
              <a:rPr lang="en-US" dirty="0"/>
              <a:t>Specializations in:</a:t>
            </a:r>
          </a:p>
          <a:p>
            <a:r>
              <a:rPr lang="en-US" dirty="0"/>
              <a:t>Atmospheric Science</a:t>
            </a:r>
          </a:p>
          <a:p>
            <a:r>
              <a:rPr lang="en-US" dirty="0"/>
              <a:t>Hydrology and Terrestrial Ecosystems</a:t>
            </a:r>
          </a:p>
          <a:p>
            <a:r>
              <a:rPr lang="en-US" dirty="0"/>
              <a:t>Oceanography</a:t>
            </a:r>
          </a:p>
          <a:p>
            <a:endParaRPr lang="en-US" dirty="0"/>
          </a:p>
          <a:p>
            <a:pPr marL="0" indent="0">
              <a:buNone/>
            </a:pPr>
            <a:r>
              <a:rPr lang="en-US" dirty="0">
                <a:solidFill>
                  <a:srgbClr val="094F93"/>
                </a:solidFill>
              </a:rPr>
              <a:t>Prepares for a career in science or research</a:t>
            </a:r>
          </a:p>
        </p:txBody>
      </p:sp>
      <p:sp>
        <p:nvSpPr>
          <p:cNvPr id="4" name="Slide Number Placeholder 3">
            <a:extLst>
              <a:ext uri="{FF2B5EF4-FFF2-40B4-BE49-F238E27FC236}">
                <a16:creationId xmlns:a16="http://schemas.microsoft.com/office/drawing/2014/main" id="{B876E037-BCAC-DF48-BF84-64C1F0887C08}"/>
              </a:ext>
            </a:extLst>
          </p:cNvPr>
          <p:cNvSpPr>
            <a:spLocks noGrp="1"/>
          </p:cNvSpPr>
          <p:nvPr>
            <p:ph type="sldNum" sz="quarter" idx="12"/>
          </p:nvPr>
        </p:nvSpPr>
        <p:spPr/>
        <p:txBody>
          <a:bodyPr/>
          <a:lstStyle/>
          <a:p>
            <a:fld id="{0E806263-86C0-1C41-A2C6-E3B4E633ECBC}" type="slidenum">
              <a:rPr lang="en-US" smtClean="0"/>
              <a:t>7</a:t>
            </a:fld>
            <a:endParaRPr lang="en-US"/>
          </a:p>
        </p:txBody>
      </p:sp>
      <p:pic>
        <p:nvPicPr>
          <p:cNvPr id="8" name="Picture Placeholder 5">
            <a:extLst>
              <a:ext uri="{FF2B5EF4-FFF2-40B4-BE49-F238E27FC236}">
                <a16:creationId xmlns:a16="http://schemas.microsoft.com/office/drawing/2014/main" id="{C42179AD-01CC-2A49-BC87-D476349138A1}"/>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327006" y="2146711"/>
            <a:ext cx="5332396" cy="3979453"/>
          </a:xfrm>
          <a:prstGeom prst="rect">
            <a:avLst/>
          </a:prstGeom>
        </p:spPr>
      </p:pic>
    </p:spTree>
    <p:extLst>
      <p:ext uri="{BB962C8B-B14F-4D97-AF65-F5344CB8AC3E}">
        <p14:creationId xmlns:p14="http://schemas.microsoft.com/office/powerpoint/2010/main" val="1813860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4992-4329-A345-A051-EDF0D5FEC204}"/>
              </a:ext>
            </a:extLst>
          </p:cNvPr>
          <p:cNvSpPr>
            <a:spLocks noGrp="1"/>
          </p:cNvSpPr>
          <p:nvPr>
            <p:ph type="title"/>
          </p:nvPr>
        </p:nvSpPr>
        <p:spPr/>
        <p:txBody>
          <a:bodyPr>
            <a:normAutofit/>
          </a:bodyPr>
          <a:lstStyle/>
          <a:p>
            <a:r>
              <a:rPr lang="en-US" dirty="0"/>
              <a:t>B.A. in Environmental Science &amp; Policy</a:t>
            </a:r>
          </a:p>
        </p:txBody>
      </p:sp>
      <p:sp>
        <p:nvSpPr>
          <p:cNvPr id="3" name="Content Placeholder 2">
            <a:extLst>
              <a:ext uri="{FF2B5EF4-FFF2-40B4-BE49-F238E27FC236}">
                <a16:creationId xmlns:a16="http://schemas.microsoft.com/office/drawing/2014/main" id="{F57B8B4E-82CF-6548-B891-740D3FCFD77D}"/>
              </a:ext>
            </a:extLst>
          </p:cNvPr>
          <p:cNvSpPr>
            <a:spLocks noGrp="1"/>
          </p:cNvSpPr>
          <p:nvPr>
            <p:ph sz="half" idx="1"/>
          </p:nvPr>
        </p:nvSpPr>
        <p:spPr/>
        <p:txBody>
          <a:bodyPr>
            <a:normAutofit fontScale="92500" lnSpcReduction="10000"/>
          </a:bodyPr>
          <a:lstStyle/>
          <a:p>
            <a:pPr marL="0" indent="0">
              <a:buNone/>
            </a:pPr>
            <a:r>
              <a:rPr lang="en-US" dirty="0"/>
              <a:t>Joint degree between ESS and the Dept. of Urban Planning and Public Policy</a:t>
            </a:r>
          </a:p>
          <a:p>
            <a:pPr marL="0" indent="0">
              <a:buNone/>
            </a:pPr>
            <a:endParaRPr lang="en-US" dirty="0"/>
          </a:p>
          <a:p>
            <a:pPr marL="0" indent="0">
              <a:buNone/>
            </a:pPr>
            <a:r>
              <a:rPr lang="en-US" dirty="0"/>
              <a:t>Includes ESS coursework covering the science of global and local environmental problems, as well as sustainable energy, agriculture, water systems, economics, law, and policy elements of environmental management.</a:t>
            </a:r>
          </a:p>
          <a:p>
            <a:pPr marL="0" indent="0">
              <a:buNone/>
            </a:pPr>
            <a:endParaRPr lang="en-US" dirty="0"/>
          </a:p>
          <a:p>
            <a:pPr marL="0" indent="0">
              <a:buNone/>
            </a:pPr>
            <a:r>
              <a:rPr lang="en-US" dirty="0">
                <a:solidFill>
                  <a:srgbClr val="094F93"/>
                </a:solidFill>
              </a:rPr>
              <a:t>Graduates will be prepared for careers in government, non-profit, and private industry that involve both science and policy, including research on coupled human and natural systems.</a:t>
            </a:r>
          </a:p>
        </p:txBody>
      </p:sp>
      <p:sp>
        <p:nvSpPr>
          <p:cNvPr id="4" name="Slide Number Placeholder 3">
            <a:extLst>
              <a:ext uri="{FF2B5EF4-FFF2-40B4-BE49-F238E27FC236}">
                <a16:creationId xmlns:a16="http://schemas.microsoft.com/office/drawing/2014/main" id="{B876E037-BCAC-DF48-BF84-64C1F0887C08}"/>
              </a:ext>
            </a:extLst>
          </p:cNvPr>
          <p:cNvSpPr>
            <a:spLocks noGrp="1"/>
          </p:cNvSpPr>
          <p:nvPr>
            <p:ph type="sldNum" sz="quarter" idx="12"/>
          </p:nvPr>
        </p:nvSpPr>
        <p:spPr/>
        <p:txBody>
          <a:bodyPr/>
          <a:lstStyle/>
          <a:p>
            <a:fld id="{0E806263-86C0-1C41-A2C6-E3B4E633ECBC}" type="slidenum">
              <a:rPr lang="en-US" smtClean="0"/>
              <a:t>8</a:t>
            </a:fld>
            <a:endParaRPr lang="en-US"/>
          </a:p>
        </p:txBody>
      </p:sp>
      <p:pic>
        <p:nvPicPr>
          <p:cNvPr id="9" name="Picture Placeholder 8">
            <a:extLst>
              <a:ext uri="{FF2B5EF4-FFF2-40B4-BE49-F238E27FC236}">
                <a16:creationId xmlns:a16="http://schemas.microsoft.com/office/drawing/2014/main" id="{E3101764-DC38-8D48-AC56-8DF2BB02D5B2}"/>
              </a:ext>
            </a:extLst>
          </p:cNvPr>
          <p:cNvPicPr>
            <a:picLocks noGrp="1" noChangeAspect="1"/>
          </p:cNvPicPr>
          <p:nvPr>
            <p:ph type="pic" idx="13"/>
          </p:nvPr>
        </p:nvPicPr>
        <p:blipFill>
          <a:blip r:embed="rId3"/>
          <a:srcRect l="5338" r="5338"/>
          <a:stretch>
            <a:fillRect/>
          </a:stretch>
        </p:blipFill>
        <p:spPr/>
      </p:pic>
    </p:spTree>
    <p:extLst>
      <p:ext uri="{BB962C8B-B14F-4D97-AF65-F5344CB8AC3E}">
        <p14:creationId xmlns:p14="http://schemas.microsoft.com/office/powerpoint/2010/main" val="1069679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94992-4329-A345-A051-EDF0D5FEC204}"/>
              </a:ext>
            </a:extLst>
          </p:cNvPr>
          <p:cNvSpPr>
            <a:spLocks noGrp="1"/>
          </p:cNvSpPr>
          <p:nvPr>
            <p:ph type="title"/>
          </p:nvPr>
        </p:nvSpPr>
        <p:spPr/>
        <p:txBody>
          <a:bodyPr/>
          <a:lstStyle/>
          <a:p>
            <a:r>
              <a:rPr lang="en-US" dirty="0"/>
              <a:t>The Earth System Science PhD program</a:t>
            </a:r>
          </a:p>
        </p:txBody>
      </p:sp>
      <p:sp>
        <p:nvSpPr>
          <p:cNvPr id="3" name="Content Placeholder 2">
            <a:extLst>
              <a:ext uri="{FF2B5EF4-FFF2-40B4-BE49-F238E27FC236}">
                <a16:creationId xmlns:a16="http://schemas.microsoft.com/office/drawing/2014/main" id="{F57B8B4E-82CF-6548-B891-740D3FCFD77D}"/>
              </a:ext>
            </a:extLst>
          </p:cNvPr>
          <p:cNvSpPr>
            <a:spLocks noGrp="1"/>
          </p:cNvSpPr>
          <p:nvPr>
            <p:ph sz="half" idx="1"/>
          </p:nvPr>
        </p:nvSpPr>
        <p:spPr>
          <a:xfrm>
            <a:off x="212271" y="2146711"/>
            <a:ext cx="5883729" cy="3979453"/>
          </a:xfrm>
        </p:spPr>
        <p:txBody>
          <a:bodyPr>
            <a:normAutofit fontScale="85000" lnSpcReduction="10000"/>
          </a:bodyPr>
          <a:lstStyle/>
          <a:p>
            <a:pPr marL="0" indent="0">
              <a:buNone/>
            </a:pPr>
            <a:r>
              <a:rPr lang="en-US" dirty="0"/>
              <a:t>ESS  is a fully-funded PhD program:</a:t>
            </a:r>
          </a:p>
          <a:p>
            <a:r>
              <a:rPr lang="en-US" dirty="0"/>
              <a:t>Moving allowance and recruitment fellowships available</a:t>
            </a:r>
          </a:p>
          <a:p>
            <a:r>
              <a:rPr lang="en-US" dirty="0"/>
              <a:t>Monthly stipend and health insurance (incl. summers)</a:t>
            </a:r>
          </a:p>
          <a:p>
            <a:r>
              <a:rPr lang="en-US" dirty="0"/>
              <a:t>Convenient and affordable on campus grad housing </a:t>
            </a:r>
          </a:p>
          <a:p>
            <a:pPr marL="0" indent="0">
              <a:buNone/>
            </a:pPr>
            <a:endParaRPr lang="en-US" dirty="0"/>
          </a:p>
          <a:p>
            <a:pPr marL="0" indent="0">
              <a:buNone/>
            </a:pPr>
            <a:r>
              <a:rPr lang="en-US" dirty="0"/>
              <a:t>Application details at: </a:t>
            </a:r>
            <a:r>
              <a:rPr lang="en-US" dirty="0">
                <a:hlinkClick r:id="rId3"/>
              </a:rPr>
              <a:t>https://grad.uci.edu/admissions/</a:t>
            </a:r>
            <a:r>
              <a:rPr lang="en-US" dirty="0"/>
              <a:t> </a:t>
            </a:r>
          </a:p>
          <a:p>
            <a:pPr marL="0" indent="0">
              <a:buNone/>
            </a:pPr>
            <a:r>
              <a:rPr lang="en-US" dirty="0"/>
              <a:t>Application review begins December 1st </a:t>
            </a:r>
          </a:p>
          <a:p>
            <a:pPr marL="0" indent="0">
              <a:buNone/>
            </a:pPr>
            <a:r>
              <a:rPr lang="en-US" dirty="0"/>
              <a:t>Highly recommend contacting prospective advisors</a:t>
            </a:r>
          </a:p>
          <a:p>
            <a:pPr marL="0" indent="0">
              <a:buNone/>
            </a:pPr>
            <a:endParaRPr lang="en-US" dirty="0"/>
          </a:p>
          <a:p>
            <a:pPr marL="0" indent="0">
              <a:buNone/>
            </a:pPr>
            <a:r>
              <a:rPr lang="en-US" dirty="0">
                <a:solidFill>
                  <a:srgbClr val="094F93"/>
                </a:solidFill>
              </a:rPr>
              <a:t>Join our active and diverse group of ~50 graduate students – frequent social, educational, and community outreach activities!</a:t>
            </a:r>
          </a:p>
          <a:p>
            <a:pPr marL="0" indent="0">
              <a:buNone/>
            </a:pPr>
            <a:endParaRPr lang="en-US" dirty="0"/>
          </a:p>
        </p:txBody>
      </p:sp>
      <p:sp>
        <p:nvSpPr>
          <p:cNvPr id="4" name="Slide Number Placeholder 3">
            <a:extLst>
              <a:ext uri="{FF2B5EF4-FFF2-40B4-BE49-F238E27FC236}">
                <a16:creationId xmlns:a16="http://schemas.microsoft.com/office/drawing/2014/main" id="{B876E037-BCAC-DF48-BF84-64C1F0887C08}"/>
              </a:ext>
            </a:extLst>
          </p:cNvPr>
          <p:cNvSpPr>
            <a:spLocks noGrp="1"/>
          </p:cNvSpPr>
          <p:nvPr>
            <p:ph type="sldNum" sz="quarter" idx="12"/>
          </p:nvPr>
        </p:nvSpPr>
        <p:spPr/>
        <p:txBody>
          <a:bodyPr/>
          <a:lstStyle/>
          <a:p>
            <a:fld id="{0E806263-86C0-1C41-A2C6-E3B4E633ECBC}" type="slidenum">
              <a:rPr lang="en-US" smtClean="0"/>
              <a:t>9</a:t>
            </a:fld>
            <a:endParaRPr lang="en-US"/>
          </a:p>
        </p:txBody>
      </p:sp>
      <p:pic>
        <p:nvPicPr>
          <p:cNvPr id="9" name="Picture Placeholder 8">
            <a:extLst>
              <a:ext uri="{FF2B5EF4-FFF2-40B4-BE49-F238E27FC236}">
                <a16:creationId xmlns:a16="http://schemas.microsoft.com/office/drawing/2014/main" id="{86B69DDE-5358-1345-BA51-8FE1AD2468A0}"/>
              </a:ext>
            </a:extLst>
          </p:cNvPr>
          <p:cNvPicPr>
            <a:picLocks noGrp="1" noChangeAspect="1"/>
          </p:cNvPicPr>
          <p:nvPr>
            <p:ph type="pic" idx="13"/>
          </p:nvPr>
        </p:nvPicPr>
        <p:blipFill>
          <a:blip r:embed="rId4"/>
          <a:srcRect t="243" b="243"/>
          <a:stretch>
            <a:fillRect/>
          </a:stretch>
        </p:blipFill>
        <p:spPr/>
      </p:pic>
    </p:spTree>
    <p:extLst>
      <p:ext uri="{BB962C8B-B14F-4D97-AF65-F5344CB8AC3E}">
        <p14:creationId xmlns:p14="http://schemas.microsoft.com/office/powerpoint/2010/main" val="2033747686"/>
      </p:ext>
    </p:extLst>
  </p:cSld>
  <p:clrMapOvr>
    <a:masterClrMapping/>
  </p:clrMapOvr>
</p:sld>
</file>

<file path=ppt/theme/theme1.xml><?xml version="1.0" encoding="utf-8"?>
<a:theme xmlns:a="http://schemas.openxmlformats.org/drawingml/2006/main" name="Office Theme">
  <a:themeElements>
    <a:clrScheme name="Custom 21">
      <a:dk1>
        <a:srgbClr val="25406A"/>
      </a:dk1>
      <a:lt1>
        <a:srgbClr val="FFFFFF"/>
      </a:lt1>
      <a:dk2>
        <a:srgbClr val="284E86"/>
      </a:dk2>
      <a:lt2>
        <a:srgbClr val="EEECE1"/>
      </a:lt2>
      <a:accent1>
        <a:srgbClr val="4E504E"/>
      </a:accent1>
      <a:accent2>
        <a:srgbClr val="6797A6"/>
      </a:accent2>
      <a:accent3>
        <a:srgbClr val="FACD20"/>
      </a:accent3>
      <a:accent4>
        <a:srgbClr val="E98437"/>
      </a:accent4>
      <a:accent5>
        <a:srgbClr val="25406A"/>
      </a:accent5>
      <a:accent6>
        <a:srgbClr val="BEB8AC"/>
      </a:accent6>
      <a:hlink>
        <a:srgbClr val="284E86"/>
      </a:hlink>
      <a:folHlink>
        <a:srgbClr val="79BFD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3234</TotalTime>
  <Words>2020</Words>
  <Application>Microsoft Macintosh PowerPoint</Application>
  <PresentationFormat>Widescreen</PresentationFormat>
  <Paragraphs>174</Paragraphs>
  <Slides>12</Slides>
  <Notes>12</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12</vt:i4>
      </vt:variant>
    </vt:vector>
  </HeadingPairs>
  <TitlesOfParts>
    <vt:vector size="16" baseType="lpstr">
      <vt:lpstr>Arial</vt:lpstr>
      <vt:lpstr>Calibri</vt:lpstr>
      <vt:lpstr>Office Theme</vt:lpstr>
      <vt:lpstr>Custom Design</vt:lpstr>
      <vt:lpstr>PowerPoint Presentation</vt:lpstr>
      <vt:lpstr>Are you passionate about climate change? Consider a career in climate change science and solutions</vt:lpstr>
      <vt:lpstr>What you will learn about</vt:lpstr>
      <vt:lpstr>Where will you make your mark?</vt:lpstr>
      <vt:lpstr>Where are we?</vt:lpstr>
      <vt:lpstr>PowerPoint Presentation</vt:lpstr>
      <vt:lpstr>B.S. in Earth System Science</vt:lpstr>
      <vt:lpstr>B.A. in Environmental Science &amp; Policy</vt:lpstr>
      <vt:lpstr>The Earth System Science PhD program</vt:lpstr>
      <vt:lpstr>How are you going to thrive?</vt:lpstr>
      <vt:lpstr>They are changing the World!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 Gauthier-Butterfield</dc:creator>
  <cp:lastModifiedBy>Mathieu Morlighem</cp:lastModifiedBy>
  <cp:revision>77</cp:revision>
  <cp:lastPrinted>2015-06-24T16:58:49Z</cp:lastPrinted>
  <dcterms:created xsi:type="dcterms:W3CDTF">2018-07-13T15:03:40Z</dcterms:created>
  <dcterms:modified xsi:type="dcterms:W3CDTF">2021-01-19T17:37:31Z</dcterms:modified>
</cp:coreProperties>
</file>